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238" r:id="rId2"/>
  </p:sldMasterIdLst>
  <p:notesMasterIdLst>
    <p:notesMasterId r:id="rId36"/>
  </p:notesMasterIdLst>
  <p:sldIdLst>
    <p:sldId id="330" r:id="rId3"/>
    <p:sldId id="1599" r:id="rId4"/>
    <p:sldId id="1597" r:id="rId5"/>
    <p:sldId id="1605" r:id="rId6"/>
    <p:sldId id="1594" r:id="rId7"/>
    <p:sldId id="1604" r:id="rId8"/>
    <p:sldId id="1602" r:id="rId9"/>
    <p:sldId id="1591" r:id="rId10"/>
    <p:sldId id="1606" r:id="rId11"/>
    <p:sldId id="1626" r:id="rId12"/>
    <p:sldId id="1607" r:id="rId13"/>
    <p:sldId id="1608" r:id="rId14"/>
    <p:sldId id="1609" r:id="rId15"/>
    <p:sldId id="1610" r:id="rId16"/>
    <p:sldId id="1611" r:id="rId17"/>
    <p:sldId id="1612" r:id="rId18"/>
    <p:sldId id="1613" r:id="rId19"/>
    <p:sldId id="1615" r:id="rId20"/>
    <p:sldId id="1627" r:id="rId21"/>
    <p:sldId id="1616" r:id="rId22"/>
    <p:sldId id="1629" r:id="rId23"/>
    <p:sldId id="1630" r:id="rId24"/>
    <p:sldId id="1618" r:id="rId25"/>
    <p:sldId id="1617" r:id="rId26"/>
    <p:sldId id="1622" r:id="rId27"/>
    <p:sldId id="1619" r:id="rId28"/>
    <p:sldId id="1620" r:id="rId29"/>
    <p:sldId id="1621" r:id="rId30"/>
    <p:sldId id="1623" r:id="rId31"/>
    <p:sldId id="1624" r:id="rId32"/>
    <p:sldId id="1625" r:id="rId33"/>
    <p:sldId id="1563" r:id="rId34"/>
    <p:sldId id="46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960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AD"/>
    <a:srgbClr val="091633"/>
    <a:srgbClr val="D8117D"/>
    <a:srgbClr val="18A2C2"/>
    <a:srgbClr val="0B1631"/>
    <a:srgbClr val="E9E9E9"/>
    <a:srgbClr val="000000"/>
    <a:srgbClr val="999799"/>
    <a:srgbClr val="00A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F0E82-BE42-4D30-8B47-F44340F9D5A2}" v="4" dt="2022-02-14T19:50:53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8" autoAdjust="0"/>
    <p:restoredTop sz="96727" autoAdjust="0"/>
  </p:normalViewPr>
  <p:slideViewPr>
    <p:cSldViewPr snapToGrid="0">
      <p:cViewPr varScale="1">
        <p:scale>
          <a:sx n="116" d="100"/>
          <a:sy n="116" d="100"/>
        </p:scale>
        <p:origin x="516" y="108"/>
      </p:cViewPr>
      <p:guideLst>
        <p:guide orient="horz" pos="2160"/>
        <p:guide pos="960"/>
        <p:guide orient="horz" pos="6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nuelkirchler@gmail.com" userId="521ba04077628341" providerId="LiveId" clId="{BFEF0E82-BE42-4D30-8B47-F44340F9D5A2}"/>
    <pc:docChg chg="custSel delSld modSld">
      <pc:chgData name="emanuelkirchler@gmail.com" userId="521ba04077628341" providerId="LiveId" clId="{BFEF0E82-BE42-4D30-8B47-F44340F9D5A2}" dt="2022-02-14T19:52:10.700" v="53" actId="478"/>
      <pc:docMkLst>
        <pc:docMk/>
      </pc:docMkLst>
      <pc:sldChg chg="addSp delSp modSp mod">
        <pc:chgData name="emanuelkirchler@gmail.com" userId="521ba04077628341" providerId="LiveId" clId="{BFEF0E82-BE42-4D30-8B47-F44340F9D5A2}" dt="2022-02-14T19:45:01.229" v="38" actId="478"/>
        <pc:sldMkLst>
          <pc:docMk/>
          <pc:sldMk cId="654397993" sldId="330"/>
        </pc:sldMkLst>
        <pc:spChg chg="add del mod">
          <ac:chgData name="emanuelkirchler@gmail.com" userId="521ba04077628341" providerId="LiveId" clId="{BFEF0E82-BE42-4D30-8B47-F44340F9D5A2}" dt="2022-02-14T19:45:01.229" v="38" actId="478"/>
          <ac:spMkLst>
            <pc:docMk/>
            <pc:sldMk cId="654397993" sldId="330"/>
            <ac:spMk id="2" creationId="{2865357C-62F4-4F1F-BEBC-3713BDD6E9DF}"/>
          </ac:spMkLst>
        </pc:spChg>
        <pc:spChg chg="mod">
          <ac:chgData name="emanuelkirchler@gmail.com" userId="521ba04077628341" providerId="LiveId" clId="{BFEF0E82-BE42-4D30-8B47-F44340F9D5A2}" dt="2022-02-14T19:44:28.029" v="36" actId="20577"/>
          <ac:spMkLst>
            <pc:docMk/>
            <pc:sldMk cId="654397993" sldId="330"/>
            <ac:spMk id="4" creationId="{00000000-0000-0000-0000-000000000000}"/>
          </ac:spMkLst>
        </pc:spChg>
        <pc:spChg chg="del">
          <ac:chgData name="emanuelkirchler@gmail.com" userId="521ba04077628341" providerId="LiveId" clId="{BFEF0E82-BE42-4D30-8B47-F44340F9D5A2}" dt="2022-02-14T19:44:34.232" v="37" actId="478"/>
          <ac:spMkLst>
            <pc:docMk/>
            <pc:sldMk cId="654397993" sldId="330"/>
            <ac:spMk id="10" creationId="{7363B55A-772C-47C1-BA3B-601FE849CAAA}"/>
          </ac:spMkLst>
        </pc:spChg>
      </pc:sldChg>
      <pc:sldChg chg="delSp">
        <pc:chgData name="emanuelkirchler@gmail.com" userId="521ba04077628341" providerId="LiveId" clId="{BFEF0E82-BE42-4D30-8B47-F44340F9D5A2}" dt="2022-02-14T19:50:53.081" v="52" actId="478"/>
        <pc:sldMkLst>
          <pc:docMk/>
          <pc:sldMk cId="2358400605" sldId="1599"/>
        </pc:sldMkLst>
        <pc:picChg chg="del">
          <ac:chgData name="emanuelkirchler@gmail.com" userId="521ba04077628341" providerId="LiveId" clId="{BFEF0E82-BE42-4D30-8B47-F44340F9D5A2}" dt="2022-02-14T19:50:53.081" v="52" actId="478"/>
          <ac:picMkLst>
            <pc:docMk/>
            <pc:sldMk cId="2358400605" sldId="1599"/>
            <ac:picMk id="1026" creationId="{00000000-0000-0000-0000-000000000000}"/>
          </ac:picMkLst>
        </pc:picChg>
      </pc:sldChg>
      <pc:sldChg chg="delSp mod delAnim">
        <pc:chgData name="emanuelkirchler@gmail.com" userId="521ba04077628341" providerId="LiveId" clId="{BFEF0E82-BE42-4D30-8B47-F44340F9D5A2}" dt="2022-02-14T19:52:10.700" v="53" actId="478"/>
        <pc:sldMkLst>
          <pc:docMk/>
          <pc:sldMk cId="4111878458" sldId="1604"/>
        </pc:sldMkLst>
        <pc:picChg chg="del">
          <ac:chgData name="emanuelkirchler@gmail.com" userId="521ba04077628341" providerId="LiveId" clId="{BFEF0E82-BE42-4D30-8B47-F44340F9D5A2}" dt="2022-02-14T19:52:10.700" v="53" actId="478"/>
          <ac:picMkLst>
            <pc:docMk/>
            <pc:sldMk cId="4111878458" sldId="1604"/>
            <ac:picMk id="57" creationId="{00000000-0000-0000-0000-000000000000}"/>
          </ac:picMkLst>
        </pc:picChg>
      </pc:sldChg>
      <pc:sldChg chg="del">
        <pc:chgData name="emanuelkirchler@gmail.com" userId="521ba04077628341" providerId="LiveId" clId="{BFEF0E82-BE42-4D30-8B47-F44340F9D5A2}" dt="2022-02-14T19:46:34.125" v="39" actId="2696"/>
        <pc:sldMkLst>
          <pc:docMk/>
          <pc:sldMk cId="1323485669" sldId="1614"/>
        </pc:sldMkLst>
      </pc:sldChg>
      <pc:sldChg chg="delSp modSp mod">
        <pc:chgData name="emanuelkirchler@gmail.com" userId="521ba04077628341" providerId="LiveId" clId="{BFEF0E82-BE42-4D30-8B47-F44340F9D5A2}" dt="2022-02-14T19:48:35.658" v="51" actId="20577"/>
        <pc:sldMkLst>
          <pc:docMk/>
          <pc:sldMk cId="2091452255" sldId="1627"/>
        </pc:sldMkLst>
        <pc:spChg chg="mod">
          <ac:chgData name="emanuelkirchler@gmail.com" userId="521ba04077628341" providerId="LiveId" clId="{BFEF0E82-BE42-4D30-8B47-F44340F9D5A2}" dt="2022-02-14T19:48:35.658" v="51" actId="20577"/>
          <ac:spMkLst>
            <pc:docMk/>
            <pc:sldMk cId="2091452255" sldId="1627"/>
            <ac:spMk id="2" creationId="{00000000-0000-0000-0000-000000000000}"/>
          </ac:spMkLst>
        </pc:spChg>
        <pc:spChg chg="del mod">
          <ac:chgData name="emanuelkirchler@gmail.com" userId="521ba04077628341" providerId="LiveId" clId="{BFEF0E82-BE42-4D30-8B47-F44340F9D5A2}" dt="2022-02-14T19:48:21.754" v="43" actId="478"/>
          <ac:spMkLst>
            <pc:docMk/>
            <pc:sldMk cId="2091452255" sldId="1627"/>
            <ac:spMk id="13" creationId="{12BA597D-2F67-49FA-9550-139D6BA88E5D}"/>
          </ac:spMkLst>
        </pc:spChg>
        <pc:graphicFrameChg chg="del">
          <ac:chgData name="emanuelkirchler@gmail.com" userId="521ba04077628341" providerId="LiveId" clId="{BFEF0E82-BE42-4D30-8B47-F44340F9D5A2}" dt="2022-02-14T19:48:15.520" v="42" actId="478"/>
          <ac:graphicFrameMkLst>
            <pc:docMk/>
            <pc:sldMk cId="2091452255" sldId="1627"/>
            <ac:graphicFrameMk id="6" creationId="{00000000-0000-0000-0000-000000000000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032BF-164D-4CEF-8A0F-97CD47E63F9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F4208-3F76-4472-96AC-AA527F3CFAB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76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47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14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57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23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80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0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29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95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25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10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0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KEY TO IMPROVING PERFORMANCE ACROSS THE TREATMENT SYSTEM IS UNLOCKING YOUR DATA TO GAIN GREATER REAL-TIME VISIBILITY INTO PLANT OPERATIONS.</a:t>
            </a:r>
          </a:p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228600" marR="0" lvl="0" indent="-22860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Real-time data and recommendations help you identify opportunities to improve plant operational procedures, reducing energy and chemical consumption</a:t>
            </a:r>
          </a:p>
          <a:p>
            <a:pPr marL="228600" marR="0" lvl="0" indent="-22860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A wide variety of risks exist within a treatment system – from operational and financial to health and environmental – increased visibility, alarms, and automated operation all help reduce those risks</a:t>
            </a:r>
          </a:p>
          <a:p>
            <a:pPr marL="228600" marR="0" lvl="0" indent="-22860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/>
              <a:t>A continuous optimization loop ensures that the most recent data is being used to further refine suggested actions to optimize your plant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76787-1EF7-4455-A0A8-AF2E3C6CB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929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30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96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9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592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52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36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53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04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307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2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55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Museo Sans 70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37BF-DD90-4A42-A696-A87EFA3DBD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2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Xylem</a:t>
            </a:r>
            <a:r>
              <a:rPr lang="en-US" baseline="0" dirty="0"/>
              <a:t> Vue’s Decision Intelligence framework ensures that </a:t>
            </a:r>
            <a:r>
              <a:rPr lang="en-US" b="1" baseline="0" dirty="0"/>
              <a:t>your unique system’s data </a:t>
            </a:r>
            <a:r>
              <a:rPr lang="en-US" baseline="0" dirty="0"/>
              <a:t>is maximized to deliver actionable and quantifiable outcomes. Updated data can be fed back into the system for a continuous loop of ongoing system improvement.  </a:t>
            </a:r>
          </a:p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Sense</a:t>
            </a:r>
            <a:r>
              <a:rPr lang="en-US" baseline="0" dirty="0"/>
              <a:t>:  The system references multiple data sources </a:t>
            </a:r>
            <a:r>
              <a:rPr lang="en-US" b="1" baseline="0" dirty="0"/>
              <a:t>specific to your system</a:t>
            </a:r>
            <a:r>
              <a:rPr lang="en-US" baseline="0" dirty="0"/>
              <a:t>, such 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water quality, customer usage, and operational data</a:t>
            </a:r>
            <a:r>
              <a:rPr lang="en-US" baseline="0" dirty="0"/>
              <a:t> as well as other data inputs like, geographic information, and </a:t>
            </a:r>
            <a:r>
              <a:rPr lang="en-US" baseline="0" dirty="0" err="1"/>
              <a:t>publically</a:t>
            </a:r>
            <a:r>
              <a:rPr lang="en-US" baseline="0" dirty="0"/>
              <a:t> available sources, to deliver actionable insights in real-time </a:t>
            </a:r>
          </a:p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baseline="0" dirty="0"/>
              <a:t>Predict</a:t>
            </a:r>
            <a:r>
              <a:rPr lang="en-US" baseline="0" dirty="0"/>
              <a:t>: Xylem analyzes the data - leverages best-in-class digital technologies and industry-leading expertise - to provide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real-time hydraulic and water quality forecasts that reflect actual system loadings, infrastructure status, and operational decisions, by fusing operational data with physical infrastructure models.</a:t>
            </a:r>
          </a:p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Actionable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guidance is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delivered so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can configure and optimize your systems, plants, assets and operations across the water cycle.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97CE2-7AE9-403B-8DFD-2C35DA9EDF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ヒラギノ角ゴ Pro W3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08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38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5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72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2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F4208-3F76-4472-96AC-AA527F3CFA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8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emf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emf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3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emf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-Title Only-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AA9DB8-0C28-3641-BEED-8EE8DF37E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0667AA-22B6-324D-A947-DB04F2668F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7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Title Only-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AA9DB8-0C28-3641-BEED-8EE8DF37E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0667AA-22B6-324D-A947-DB04F2668F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Title Only-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5ABED4-9DC6-834C-BA2A-0701AE4F4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427F2E-15D5-5A4D-8E73-EAC7EF8C41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8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598" cy="989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20" y="1600200"/>
            <a:ext cx="11277598" cy="46908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F9FE7-F917-804D-97B0-E22942320C40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268AC9-537A-134D-BC5B-CDC29C1DA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8DE0A8-2BC4-3C4B-8149-29C447766F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68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Text Dar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1CDF6049-9239-3841-84B7-70E9F4641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8"/>
            <a:ext cx="12192000" cy="1239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598" cy="989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20" y="1600200"/>
            <a:ext cx="11277598" cy="46908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F9FE7-F917-804D-97B0-E22942320C40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268AC9-537A-134D-BC5B-CDC29C1DA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8DE0A8-2BC4-3C4B-8149-29C447766F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19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Text-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20" y="1600200"/>
            <a:ext cx="11277598" cy="46908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4FF9FE7-F917-804D-97B0-E22942320C40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A2D80B-E8F1-594E-A9A6-4C87CE9F4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155B8B-55AD-E749-B51D-6E33F78F49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2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Text-L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20" y="1600200"/>
            <a:ext cx="11277598" cy="46908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4FF9FE7-F917-804D-97B0-E22942320C40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15A804-3E0A-9240-8DE8-9613B3DFF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42E25F-3B51-1E44-937C-7933CB2B97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25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8" y="1"/>
            <a:ext cx="11277489" cy="989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19" y="1600200"/>
            <a:ext cx="6246979" cy="46908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161617" y="1600204"/>
            <a:ext cx="4573191" cy="377887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A8D85-29EA-4B4B-A883-F0DEF9497F32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27B5A8-7635-1847-BD74-4FE5AACEF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96535E-30D3-BB48-9D41-F8AAFC8498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92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-Text Photo Dar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761CD8AF-2D2E-124F-8620-61277EB97B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8"/>
            <a:ext cx="12192000" cy="1239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8" y="1"/>
            <a:ext cx="11277489" cy="989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19" y="1600200"/>
            <a:ext cx="6246979" cy="46908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161617" y="1600204"/>
            <a:ext cx="4573191" cy="377887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A8D85-29EA-4B4B-A883-F0DEF9497F32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27B5A8-7635-1847-BD74-4FE5AACEF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96535E-30D3-BB48-9D41-F8AAFC8498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49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Text Photo-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8" y="1"/>
            <a:ext cx="11277489" cy="989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19" y="1600200"/>
            <a:ext cx="6246979" cy="46908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161617" y="1600204"/>
            <a:ext cx="4573191" cy="3778873"/>
          </a:xfrm>
          <a:solidFill>
            <a:schemeClr val="bg2"/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9A8D85-29EA-4B4B-A883-F0DEF9497F32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A7C9D3-33EE-9C4A-8450-31FAA2E18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BF7557-CF97-104F-B2C3-76CCA21408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9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Text Photo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8" y="1"/>
            <a:ext cx="11277489" cy="989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19" y="1600200"/>
            <a:ext cx="6246979" cy="46908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161617" y="1600204"/>
            <a:ext cx="4573191" cy="3778873"/>
          </a:xfrm>
          <a:solidFill>
            <a:srgbClr val="18A2C2"/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9A8D85-29EA-4B4B-A883-F0DEF9497F32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BFEB90-3DAE-5C4D-8E16-E28BA84EF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D93672-90F9-FC49-A328-8FB68F46E3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8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Wav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BC33-2470-E74D-8B2C-3018BEDBEC8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156DE6-29FB-D043-B991-035C78942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09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4586632" y="3943350"/>
            <a:ext cx="4692650" cy="3176"/>
          </a:xfrm>
          <a:prstGeom prst="line">
            <a:avLst/>
          </a:prstGeom>
          <a:ln w="15875" cap="flat" cmpd="sng" algn="ctr">
            <a:solidFill>
              <a:srgbClr val="53565A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319" y="1600200"/>
            <a:ext cx="6246979" cy="46908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161617" y="1600200"/>
            <a:ext cx="4572000" cy="411480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552B-5E05-8346-9FF5-832F071B53D6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28D27E-02E6-EB4E-B062-D92773EA8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9B5948-9AD6-BF48-A1AB-BAFA2B73F7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03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-2 Column Dar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xmlns="" id="{80D5021F-BD1E-7144-872C-B34727465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8"/>
            <a:ext cx="12192000" cy="12396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rot="5400000">
            <a:off x="4586632" y="3943350"/>
            <a:ext cx="4692650" cy="3176"/>
          </a:xfrm>
          <a:prstGeom prst="line">
            <a:avLst/>
          </a:prstGeom>
          <a:ln w="15875" cap="flat" cmpd="sng" algn="ctr">
            <a:solidFill>
              <a:srgbClr val="53565A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319" y="1600200"/>
            <a:ext cx="6246979" cy="46908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161617" y="1600200"/>
            <a:ext cx="4572000" cy="411480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552B-5E05-8346-9FF5-832F071B53D6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28D27E-02E6-EB4E-B062-D92773EA8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9B5948-9AD6-BF48-A1AB-BAFA2B73F7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9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2 Column-Dar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4586632" y="3943350"/>
            <a:ext cx="4692650" cy="3176"/>
          </a:xfrm>
          <a:prstGeom prst="line">
            <a:avLst/>
          </a:prstGeom>
          <a:ln w="15875" cap="flat" cmpd="sng" algn="ctr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319" y="1600200"/>
            <a:ext cx="6246979" cy="46908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161617" y="1600200"/>
            <a:ext cx="4572000" cy="411480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C80552B-5E05-8346-9FF5-832F071B53D6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929AF4E-9E88-0B44-9841-5F280BFF3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FE314CB-20BB-7A42-A8A4-333EA2C8AD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9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2 Column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4586632" y="3943350"/>
            <a:ext cx="4692650" cy="3176"/>
          </a:xfrm>
          <a:prstGeom prst="line">
            <a:avLst/>
          </a:prstGeom>
          <a:ln w="15875" cap="flat" cmpd="sng" algn="ctr">
            <a:solidFill>
              <a:schemeClr val="bg1"/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319" y="1600200"/>
            <a:ext cx="6246979" cy="46908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161617" y="1600200"/>
            <a:ext cx="4572000" cy="4114801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C80552B-5E05-8346-9FF5-832F071B53D6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068FBF-9698-ED40-8C08-6FC77CB88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D30691A-5D87-4F48-B06E-AAB539B0EE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32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xmlns="" id="{7F161AE0-0E9B-2E41-B05B-040A776541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" y="1400544"/>
            <a:ext cx="12207240" cy="5461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320" y="2941984"/>
            <a:ext cx="7549079" cy="2743200"/>
          </a:xfrm>
        </p:spPr>
        <p:txBody>
          <a:bodyPr tIns="0" bIns="0" rtlCol="0" anchor="b" anchorCtr="0">
            <a:noAutofit/>
          </a:bodyPr>
          <a:lstStyle>
            <a:lvl1pPr>
              <a:lnSpc>
                <a:spcPct val="80000"/>
              </a:lnSpc>
              <a:defRPr lang="en-US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5D7A56-0967-D442-92A0-85A847FD6B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7880"/>
            <a:ext cx="11903000" cy="6477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DF3DF590-C067-9848-85FD-6BEA4252E6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31745" y="1555750"/>
            <a:ext cx="3671256" cy="4129088"/>
          </a:xfrm>
        </p:spPr>
        <p:txBody>
          <a:bodyPr wrap="none" anchor="ctr" anchorCtr="0"/>
          <a:lstStyle>
            <a:lvl1pPr indent="0" algn="ctr">
              <a:lnSpc>
                <a:spcPts val="56000"/>
              </a:lnSpc>
              <a:spcAft>
                <a:spcPts val="0"/>
              </a:spcAft>
              <a:defRPr sz="40000" b="1" i="0" spc="-5002" baseline="0">
                <a:ln w="762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BE9AD4-F443-5341-9A66-F552974351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354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90E8F8-D2E2-8943-8E0E-36412E5881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36" y="408505"/>
            <a:ext cx="2858609" cy="5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85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CA8C2B8A-46F9-B14F-831B-F29251630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96453"/>
            <a:ext cx="12207240" cy="5461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320" y="2941984"/>
            <a:ext cx="7549079" cy="2743200"/>
          </a:xfrm>
        </p:spPr>
        <p:txBody>
          <a:bodyPr tIns="0" bIns="0" rtlCol="0" anchor="b" anchorCtr="0">
            <a:noAutofit/>
          </a:bodyPr>
          <a:lstStyle>
            <a:lvl1pPr>
              <a:lnSpc>
                <a:spcPct val="80000"/>
              </a:lnSpc>
              <a:defRPr lang="en-US" sz="4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5D7A56-0967-D442-92A0-85A847FD6B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97880"/>
            <a:ext cx="11903000" cy="6477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DF3DF590-C067-9848-85FD-6BEA4252E6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31745" y="1555750"/>
            <a:ext cx="3671256" cy="4129088"/>
          </a:xfrm>
          <a:ln w="76200">
            <a:noFill/>
          </a:ln>
        </p:spPr>
        <p:txBody>
          <a:bodyPr wrap="none" anchor="ctr" anchorCtr="0"/>
          <a:lstStyle>
            <a:lvl1pPr indent="0" algn="ctr">
              <a:lnSpc>
                <a:spcPts val="56000"/>
              </a:lnSpc>
              <a:spcAft>
                <a:spcPts val="0"/>
              </a:spcAft>
              <a:defRPr sz="40000" b="1" spc="-5002" baseline="0">
                <a:ln w="76200">
                  <a:noFill/>
                </a:ln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487703-CD19-8E48-B716-FA23B6FAC7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3543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3C54E1-AF01-5448-8491-F38CA8C250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36" y="408505"/>
            <a:ext cx="2858609" cy="5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78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av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BC33-2470-E74D-8B2C-3018BEDBEC8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515881-C760-CB4E-B084-3A7D06BC95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13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BC33-2470-E74D-8B2C-3018BEDBEC8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0E5D51-DE0A-1C42-82F7-DE75CABF4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72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Split Screen Whi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9DB68E-D747-2747-A82D-08030761E2EC}"/>
              </a:ext>
            </a:extLst>
          </p:cNvPr>
          <p:cNvSpPr/>
          <p:nvPr userDrawn="1"/>
        </p:nvSpPr>
        <p:spPr>
          <a:xfrm>
            <a:off x="0" y="0"/>
            <a:ext cx="38047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BC33-2470-E74D-8B2C-3018BEDBEC8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E13C14-A69B-5C40-9835-3BD7EDA49E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00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Split Screen - Photo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AA7ABD28-B97B-484C-8562-3EF5797B85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849" y="0"/>
            <a:ext cx="6957388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3EDBB48-AC58-744F-AB86-FED431051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744279"/>
            <a:ext cx="5227674" cy="535395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2D5678E-E964-F04E-92F4-F8873D42B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8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CDA435F0-203C-F34C-B758-B31F707F7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989014"/>
            <a:ext cx="5985164" cy="5868986"/>
          </a:xfrm>
          <a:solidFill>
            <a:srgbClr val="18A2C2"/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0667AA-22B6-324D-A947-DB04F2668F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4946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Split Screen - Photo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AA7ABD28-B97B-484C-8562-3EF5797B85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57388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F4E32DA-C977-6147-85FF-3C796565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63" y="744279"/>
            <a:ext cx="5227674" cy="535395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E0ECD0-5393-D54E-A5F3-E09D2F867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68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e Split Screen - Photo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AA7ABD28-B97B-484C-8562-3EF5797B85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849" y="0"/>
            <a:ext cx="6957388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8A108C9-0DC9-BE4D-B82C-BF538FE8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802" y="1"/>
            <a:ext cx="5986011" cy="98901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6F32DEBA-A420-6348-8FEF-72D3442B098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709802" y="1185083"/>
            <a:ext cx="5986011" cy="46096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2F9950-CBF6-6844-B789-4E862636D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02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e Split Screen - Photo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AA7ABD28-B97B-484C-8562-3EF5797B85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957388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D17AE92F-C271-2847-AE9D-6187FDB43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9" y="1"/>
            <a:ext cx="5986011" cy="98901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6C8A711D-53F4-C54C-B488-5552D0097A8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319" y="1185083"/>
            <a:ext cx="5986011" cy="50785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EF2AC0-F47E-D94E-9F18-BB49AF10B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52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e Split Screen White - Photo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A3D18F-8F4C-A840-9794-D9A6245FCB68}"/>
              </a:ext>
            </a:extLst>
          </p:cNvPr>
          <p:cNvSpPr/>
          <p:nvPr userDrawn="1"/>
        </p:nvSpPr>
        <p:spPr>
          <a:xfrm>
            <a:off x="5241849" y="0"/>
            <a:ext cx="695015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B9523E-CD84-9842-B73A-0185D6699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5E62282-BE02-934F-9B33-3E5FD7BD8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744279"/>
            <a:ext cx="5227674" cy="5353957"/>
          </a:xfrm>
        </p:spPr>
        <p:txBody>
          <a:bodyPr anchor="ctr"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0F5589-DBB5-EA45-B562-4DC869255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52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e Split Screen White - Photo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00CC5A-C093-404F-8204-E820905F7B0E}"/>
              </a:ext>
            </a:extLst>
          </p:cNvPr>
          <p:cNvSpPr/>
          <p:nvPr userDrawn="1"/>
        </p:nvSpPr>
        <p:spPr>
          <a:xfrm>
            <a:off x="0" y="0"/>
            <a:ext cx="695015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CB9E088-7C43-8F4F-8B25-ACC095E5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63" y="744279"/>
            <a:ext cx="5227674" cy="5353957"/>
          </a:xfrm>
        </p:spPr>
        <p:txBody>
          <a:bodyPr anchor="ctr"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B7BD1A-D8FB-664F-9F47-C56D90D86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88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e Split Screen White - Photo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BA3D18F-8F4C-A840-9794-D9A6245FCB68}"/>
              </a:ext>
            </a:extLst>
          </p:cNvPr>
          <p:cNvSpPr/>
          <p:nvPr userDrawn="1"/>
        </p:nvSpPr>
        <p:spPr>
          <a:xfrm>
            <a:off x="5241849" y="0"/>
            <a:ext cx="695015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B9523E-CD84-9842-B73A-0185D66992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84181DF0-5F87-8844-A485-BEC88E6D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802" y="1"/>
            <a:ext cx="5986011" cy="989013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30465DD-741A-1342-9018-8D97CA463A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709802" y="1185083"/>
            <a:ext cx="5986011" cy="46096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03DF75C-8A1F-4A4C-BD51-95B91DF7F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41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e Split Screen White - Photo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200CC5A-C093-404F-8204-E820905F7B0E}"/>
              </a:ext>
            </a:extLst>
          </p:cNvPr>
          <p:cNvSpPr/>
          <p:nvPr userDrawn="1"/>
        </p:nvSpPr>
        <p:spPr>
          <a:xfrm>
            <a:off x="0" y="0"/>
            <a:ext cx="695015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720EFA4-9A30-9240-9AD6-1DC27541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9" y="1"/>
            <a:ext cx="5986011" cy="989013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DCD7C570-0E27-EB43-991A-399EC57ADF8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319" y="1185083"/>
            <a:ext cx="5986011" cy="50785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12BD2DC-E0C1-C047-AD83-C60B12B2F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Dark Right Sideba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xmlns="" id="{EF29A913-4C6D-8844-89E3-6DE0863DD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229" y="0"/>
            <a:ext cx="3241771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6F4E32DA-C977-6147-85FF-3C796565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563" y="744279"/>
            <a:ext cx="7270284" cy="535395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D912B69-50E4-7640-8596-3B0E5F40154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417541" y="744280"/>
            <a:ext cx="2307146" cy="49122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93A6473-3FDF-8F4C-BEA8-ADD6DB93A9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79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Dark Left Sideba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xmlns="" id="{193F6CDC-0B9E-D745-9800-D5F7A11A7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241771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0EDADE18-9956-7046-9BF8-BF91D6D8E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422" y="744279"/>
            <a:ext cx="7445108" cy="535395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DA7EC198-B1DD-6846-83B2-A163A74F97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320" y="744279"/>
            <a:ext cx="2307146" cy="5353957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853715-4908-1A47-98DA-EDF397038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72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e Segmented 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6B23F05-11B3-CA4F-8843-F3074EC0329F}"/>
              </a:ext>
            </a:extLst>
          </p:cNvPr>
          <p:cNvSpPr/>
          <p:nvPr userDrawn="1"/>
        </p:nvSpPr>
        <p:spPr>
          <a:xfrm>
            <a:off x="0" y="0"/>
            <a:ext cx="8432538" cy="4739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7A5B0172-0106-2B42-9589-857ACF631E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176" y="0"/>
            <a:ext cx="3925824" cy="6858000"/>
          </a:xfrm>
          <a:prstGeom prst="rect">
            <a:avLst/>
          </a:prstGeom>
          <a:effectLst/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BC33-2470-E74D-8B2C-3018BEDBEC8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1AC0FD-ECC3-014C-ADE4-1E1D24892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76CEFA-9247-4F47-B06E-31944C7A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19" y="1"/>
            <a:ext cx="7230021" cy="989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F20357E-2F94-B443-A1B6-D2BAB1F1C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19" y="1185083"/>
            <a:ext cx="7230021" cy="314236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0B2159A-15A6-BE4A-A947-93CF88440B5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7319" y="5055333"/>
            <a:ext cx="7230021" cy="137864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DF92F553-549F-5146-96F1-3904FDCBAEA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739963" y="1185082"/>
            <a:ext cx="2984724" cy="4641559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65CAE4-32F8-384F-A6CF-8B88C70FB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3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-Title Only-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>
                <a:solidFill>
                  <a:prstClr val="white"/>
                </a:solidFill>
              </a:rPr>
              <a:pPr>
                <a:defRPr/>
              </a:pPr>
              <a:t>‹Nr.›</a:t>
            </a:fld>
            <a:endParaRPr lang="en-US" altLang="en-US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DC44BB-4EA1-A144-B619-C31CCFF20C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0667AA-22B6-324D-A947-DB04F2668F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4" y="6263643"/>
            <a:ext cx="1371957" cy="4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e Segmented 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6B23F05-11B3-CA4F-8843-F3074EC0329F}"/>
              </a:ext>
            </a:extLst>
          </p:cNvPr>
          <p:cNvSpPr/>
          <p:nvPr userDrawn="1"/>
        </p:nvSpPr>
        <p:spPr>
          <a:xfrm>
            <a:off x="3925824" y="0"/>
            <a:ext cx="8266176" cy="47394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7A5B0172-0106-2B42-9589-857ACF631E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25824" cy="6858000"/>
          </a:xfrm>
          <a:prstGeom prst="rect">
            <a:avLst/>
          </a:prstGeom>
          <a:effectLst/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1E9BC33-2470-E74D-8B2C-3018BEDBEC8C}" type="slidenum">
              <a:rPr lang="en-US" altLang="en-US" smtClean="0"/>
              <a:pPr>
                <a:defRPr/>
              </a:pPr>
              <a:t>‹Nr.›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76CEFA-9247-4F47-B06E-31944C7A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143" y="1"/>
            <a:ext cx="7230021" cy="989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5F20357E-2F94-B443-A1B6-D2BAB1F1C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143" y="1185083"/>
            <a:ext cx="7230021" cy="314236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10B2159A-15A6-BE4A-A947-93CF88440B5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383143" y="5055333"/>
            <a:ext cx="7230021" cy="137864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0F8ED37-E693-3A43-9EB9-45C7AB52C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06833AC0-C046-0149-B840-265B84AABF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57319" y="1185082"/>
            <a:ext cx="2984724" cy="4641559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C1B3DF6-D882-7E4C-AD49-C8CEDC33D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44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t Study Templa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40F9C64-5FB2-CA49-B1D7-C6FBD6822BA3}"/>
              </a:ext>
            </a:extLst>
          </p:cNvPr>
          <p:cNvSpPr/>
          <p:nvPr userDrawn="1"/>
        </p:nvSpPr>
        <p:spPr>
          <a:xfrm>
            <a:off x="0" y="4973142"/>
            <a:ext cx="12190413" cy="1884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F0C611-6B04-2B41-8A6A-7415507C99FC}"/>
              </a:ext>
            </a:extLst>
          </p:cNvPr>
          <p:cNvSpPr/>
          <p:nvPr userDrawn="1"/>
        </p:nvSpPr>
        <p:spPr>
          <a:xfrm>
            <a:off x="0" y="-1"/>
            <a:ext cx="12190413" cy="2004420"/>
          </a:xfrm>
          <a:prstGeom prst="rect">
            <a:avLst/>
          </a:prstGeom>
          <a:gradFill>
            <a:gsLst>
              <a:gs pos="0">
                <a:srgbClr val="001335">
                  <a:alpha val="0"/>
                </a:srgbClr>
              </a:gs>
              <a:gs pos="100000">
                <a:srgbClr val="001335">
                  <a:alpha val="4100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81" y="253765"/>
            <a:ext cx="11277489" cy="989013"/>
          </a:xfrm>
        </p:spPr>
        <p:txBody>
          <a:bodyPr/>
          <a:lstStyle>
            <a:lvl1pPr>
              <a:defRPr sz="4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BC33-2470-E74D-8B2C-3018BEDBEC8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AA9DB8-0C28-3641-BEED-8EE8DF37E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0667AA-22B6-324D-A947-DB04F2668F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462E05-8FB2-8B4E-A1BD-0BBBD3B93FBE}"/>
              </a:ext>
            </a:extLst>
          </p:cNvPr>
          <p:cNvSpPr/>
          <p:nvPr userDrawn="1"/>
        </p:nvSpPr>
        <p:spPr>
          <a:xfrm flipV="1">
            <a:off x="1588" y="4870176"/>
            <a:ext cx="12188825" cy="102966"/>
          </a:xfrm>
          <a:prstGeom prst="rect">
            <a:avLst/>
          </a:prstGeom>
          <a:gradFill>
            <a:gsLst>
              <a:gs pos="0">
                <a:srgbClr val="6BC4AB"/>
              </a:gs>
              <a:gs pos="75000">
                <a:srgbClr val="139FA4"/>
              </a:gs>
              <a:gs pos="50000">
                <a:srgbClr val="139FA4"/>
              </a:gs>
              <a:gs pos="25000">
                <a:srgbClr val="6BC4AB"/>
              </a:gs>
              <a:gs pos="100000">
                <a:srgbClr val="0080A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EC7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xmlns="" id="{70555CD7-6DDD-724E-9093-06761D3982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81" y="1002209"/>
            <a:ext cx="2582862" cy="7620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</a:t>
            </a:r>
          </a:p>
        </p:txBody>
      </p:sp>
      <p:sp>
        <p:nvSpPr>
          <p:cNvPr id="14" name="Droplet">
            <a:extLst>
              <a:ext uri="{FF2B5EF4-FFF2-40B4-BE49-F238E27FC236}">
                <a16:creationId xmlns:a16="http://schemas.microsoft.com/office/drawing/2014/main" xmlns="" id="{676433E5-6E0D-E941-987B-8C916DB96773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414175" y="1131766"/>
            <a:ext cx="3620612" cy="3563027"/>
          </a:xfrm>
          <a:custGeom>
            <a:avLst/>
            <a:gdLst/>
            <a:ahLst/>
            <a:cxnLst/>
            <a:rect l="l" t="t" r="r" b="b"/>
            <a:pathLst>
              <a:path w="3943350" h="3883025">
                <a:moveTo>
                  <a:pt x="1992201" y="0"/>
                </a:moveTo>
                <a:lnTo>
                  <a:pt x="0" y="0"/>
                </a:lnTo>
                <a:lnTo>
                  <a:pt x="0" y="1925470"/>
                </a:lnTo>
                <a:lnTo>
                  <a:pt x="595" y="1973576"/>
                </a:lnTo>
                <a:lnTo>
                  <a:pt x="2371" y="2021404"/>
                </a:lnTo>
                <a:lnTo>
                  <a:pt x="5313" y="2068941"/>
                </a:lnTo>
                <a:lnTo>
                  <a:pt x="9409" y="2116173"/>
                </a:lnTo>
                <a:lnTo>
                  <a:pt x="14642" y="2163086"/>
                </a:lnTo>
                <a:lnTo>
                  <a:pt x="21000" y="2209667"/>
                </a:lnTo>
                <a:lnTo>
                  <a:pt x="28468" y="2255902"/>
                </a:lnTo>
                <a:lnTo>
                  <a:pt x="37031" y="2301778"/>
                </a:lnTo>
                <a:lnTo>
                  <a:pt x="46676" y="2347281"/>
                </a:lnTo>
                <a:lnTo>
                  <a:pt x="57389" y="2392397"/>
                </a:lnTo>
                <a:lnTo>
                  <a:pt x="69155" y="2437113"/>
                </a:lnTo>
                <a:lnTo>
                  <a:pt x="81960" y="2481415"/>
                </a:lnTo>
                <a:lnTo>
                  <a:pt x="95789" y="2525289"/>
                </a:lnTo>
                <a:lnTo>
                  <a:pt x="110630" y="2568723"/>
                </a:lnTo>
                <a:lnTo>
                  <a:pt x="126467" y="2611701"/>
                </a:lnTo>
                <a:lnTo>
                  <a:pt x="143286" y="2654212"/>
                </a:lnTo>
                <a:lnTo>
                  <a:pt x="161074" y="2696241"/>
                </a:lnTo>
                <a:lnTo>
                  <a:pt x="179816" y="2737774"/>
                </a:lnTo>
                <a:lnTo>
                  <a:pt x="199497" y="2778798"/>
                </a:lnTo>
                <a:lnTo>
                  <a:pt x="220104" y="2819299"/>
                </a:lnTo>
                <a:lnTo>
                  <a:pt x="241623" y="2859264"/>
                </a:lnTo>
                <a:lnTo>
                  <a:pt x="264038" y="2898679"/>
                </a:lnTo>
                <a:lnTo>
                  <a:pt x="287337" y="2937530"/>
                </a:lnTo>
                <a:lnTo>
                  <a:pt x="311505" y="2975805"/>
                </a:lnTo>
                <a:lnTo>
                  <a:pt x="336528" y="3013488"/>
                </a:lnTo>
                <a:lnTo>
                  <a:pt x="362391" y="3050567"/>
                </a:lnTo>
                <a:lnTo>
                  <a:pt x="389081" y="3087029"/>
                </a:lnTo>
                <a:lnTo>
                  <a:pt x="416582" y="3122858"/>
                </a:lnTo>
                <a:lnTo>
                  <a:pt x="444882" y="3158043"/>
                </a:lnTo>
                <a:lnTo>
                  <a:pt x="473966" y="3192569"/>
                </a:lnTo>
                <a:lnTo>
                  <a:pt x="503819" y="3226422"/>
                </a:lnTo>
                <a:lnTo>
                  <a:pt x="534428" y="3259589"/>
                </a:lnTo>
                <a:lnTo>
                  <a:pt x="565778" y="3292057"/>
                </a:lnTo>
                <a:lnTo>
                  <a:pt x="597855" y="3323812"/>
                </a:lnTo>
                <a:lnTo>
                  <a:pt x="630645" y="3354839"/>
                </a:lnTo>
                <a:lnTo>
                  <a:pt x="664134" y="3385127"/>
                </a:lnTo>
                <a:lnTo>
                  <a:pt x="698308" y="3414660"/>
                </a:lnTo>
                <a:lnTo>
                  <a:pt x="733152" y="3443426"/>
                </a:lnTo>
                <a:lnTo>
                  <a:pt x="768652" y="3471410"/>
                </a:lnTo>
                <a:lnTo>
                  <a:pt x="804794" y="3498600"/>
                </a:lnTo>
                <a:lnTo>
                  <a:pt x="841564" y="3524981"/>
                </a:lnTo>
                <a:lnTo>
                  <a:pt x="878948" y="3550540"/>
                </a:lnTo>
                <a:lnTo>
                  <a:pt x="916932" y="3575264"/>
                </a:lnTo>
                <a:lnTo>
                  <a:pt x="955500" y="3599138"/>
                </a:lnTo>
                <a:lnTo>
                  <a:pt x="994640" y="3622149"/>
                </a:lnTo>
                <a:lnTo>
                  <a:pt x="1034337" y="3644284"/>
                </a:lnTo>
                <a:lnTo>
                  <a:pt x="1074577" y="3665529"/>
                </a:lnTo>
                <a:lnTo>
                  <a:pt x="1115345" y="3685870"/>
                </a:lnTo>
                <a:lnTo>
                  <a:pt x="1156628" y="3705294"/>
                </a:lnTo>
                <a:lnTo>
                  <a:pt x="1198411" y="3723786"/>
                </a:lnTo>
                <a:lnTo>
                  <a:pt x="1240680" y="3741335"/>
                </a:lnTo>
                <a:lnTo>
                  <a:pt x="1283420" y="3757925"/>
                </a:lnTo>
                <a:lnTo>
                  <a:pt x="1326619" y="3773543"/>
                </a:lnTo>
                <a:lnTo>
                  <a:pt x="1370261" y="3788177"/>
                </a:lnTo>
                <a:lnTo>
                  <a:pt x="1414333" y="3801811"/>
                </a:lnTo>
                <a:lnTo>
                  <a:pt x="1458820" y="3814433"/>
                </a:lnTo>
                <a:lnTo>
                  <a:pt x="1503707" y="3826028"/>
                </a:lnTo>
                <a:lnTo>
                  <a:pt x="1548982" y="3836584"/>
                </a:lnTo>
                <a:lnTo>
                  <a:pt x="1594629" y="3846086"/>
                </a:lnTo>
                <a:lnTo>
                  <a:pt x="1640635" y="3854522"/>
                </a:lnTo>
                <a:lnTo>
                  <a:pt x="1686985" y="3861876"/>
                </a:lnTo>
                <a:lnTo>
                  <a:pt x="1733665" y="3868137"/>
                </a:lnTo>
                <a:lnTo>
                  <a:pt x="1780661" y="3873290"/>
                </a:lnTo>
                <a:lnTo>
                  <a:pt x="1827959" y="3877321"/>
                </a:lnTo>
                <a:lnTo>
                  <a:pt x="1875544" y="3880218"/>
                </a:lnTo>
                <a:lnTo>
                  <a:pt x="1923403" y="3881966"/>
                </a:lnTo>
                <a:lnTo>
                  <a:pt x="1971521" y="3882551"/>
                </a:lnTo>
                <a:lnTo>
                  <a:pt x="2019639" y="3881974"/>
                </a:lnTo>
                <a:lnTo>
                  <a:pt x="2067497" y="3880251"/>
                </a:lnTo>
                <a:lnTo>
                  <a:pt x="2115083" y="3877395"/>
                </a:lnTo>
                <a:lnTo>
                  <a:pt x="2162380" y="3873420"/>
                </a:lnTo>
                <a:lnTo>
                  <a:pt x="2209376" y="3868338"/>
                </a:lnTo>
                <a:lnTo>
                  <a:pt x="2256056" y="3862163"/>
                </a:lnTo>
                <a:lnTo>
                  <a:pt x="2302406" y="3854907"/>
                </a:lnTo>
                <a:lnTo>
                  <a:pt x="2348412" y="3846584"/>
                </a:lnTo>
                <a:lnTo>
                  <a:pt x="2394059" y="3837207"/>
                </a:lnTo>
                <a:lnTo>
                  <a:pt x="2439334" y="3826789"/>
                </a:lnTo>
                <a:lnTo>
                  <a:pt x="2484222" y="3815343"/>
                </a:lnTo>
                <a:lnTo>
                  <a:pt x="2528708" y="3802883"/>
                </a:lnTo>
                <a:lnTo>
                  <a:pt x="2572780" y="3789420"/>
                </a:lnTo>
                <a:lnTo>
                  <a:pt x="2616422" y="3774970"/>
                </a:lnTo>
                <a:lnTo>
                  <a:pt x="2659621" y="3759543"/>
                </a:lnTo>
                <a:lnTo>
                  <a:pt x="2702362" y="3743154"/>
                </a:lnTo>
                <a:lnTo>
                  <a:pt x="2744631" y="3725816"/>
                </a:lnTo>
                <a:lnTo>
                  <a:pt x="2786414" y="3707542"/>
                </a:lnTo>
                <a:lnTo>
                  <a:pt x="2827696" y="3688345"/>
                </a:lnTo>
                <a:lnTo>
                  <a:pt x="2868465" y="3668237"/>
                </a:lnTo>
                <a:lnTo>
                  <a:pt x="2908704" y="3647233"/>
                </a:lnTo>
                <a:lnTo>
                  <a:pt x="2948401" y="3625345"/>
                </a:lnTo>
                <a:lnTo>
                  <a:pt x="2987541" y="3602586"/>
                </a:lnTo>
                <a:lnTo>
                  <a:pt x="3026110" y="3578970"/>
                </a:lnTo>
                <a:lnTo>
                  <a:pt x="3064093" y="3554509"/>
                </a:lnTo>
                <a:lnTo>
                  <a:pt x="3101477" y="3529217"/>
                </a:lnTo>
                <a:lnTo>
                  <a:pt x="3138247" y="3503107"/>
                </a:lnTo>
                <a:lnTo>
                  <a:pt x="3174389" y="3476191"/>
                </a:lnTo>
                <a:lnTo>
                  <a:pt x="3209889" y="3448484"/>
                </a:lnTo>
                <a:lnTo>
                  <a:pt x="3244733" y="3419997"/>
                </a:lnTo>
                <a:lnTo>
                  <a:pt x="3278907" y="3390745"/>
                </a:lnTo>
                <a:lnTo>
                  <a:pt x="3312396" y="3360739"/>
                </a:lnTo>
                <a:lnTo>
                  <a:pt x="3345186" y="3329995"/>
                </a:lnTo>
                <a:lnTo>
                  <a:pt x="3377263" y="3298523"/>
                </a:lnTo>
                <a:lnTo>
                  <a:pt x="3408613" y="3266338"/>
                </a:lnTo>
                <a:lnTo>
                  <a:pt x="3439222" y="3233453"/>
                </a:lnTo>
                <a:lnTo>
                  <a:pt x="3469076" y="3199881"/>
                </a:lnTo>
                <a:lnTo>
                  <a:pt x="3498159" y="3165634"/>
                </a:lnTo>
                <a:lnTo>
                  <a:pt x="3526459" y="3130726"/>
                </a:lnTo>
                <a:lnTo>
                  <a:pt x="3553961" y="3095171"/>
                </a:lnTo>
                <a:lnTo>
                  <a:pt x="3580650" y="3058980"/>
                </a:lnTo>
                <a:lnTo>
                  <a:pt x="3606513" y="3022168"/>
                </a:lnTo>
                <a:lnTo>
                  <a:pt x="3631536" y="2984747"/>
                </a:lnTo>
                <a:lnTo>
                  <a:pt x="3655704" y="2946731"/>
                </a:lnTo>
                <a:lnTo>
                  <a:pt x="3679003" y="2908132"/>
                </a:lnTo>
                <a:lnTo>
                  <a:pt x="3701419" y="2868964"/>
                </a:lnTo>
                <a:lnTo>
                  <a:pt x="3722937" y="2829239"/>
                </a:lnTo>
                <a:lnTo>
                  <a:pt x="3743544" y="2788972"/>
                </a:lnTo>
                <a:lnTo>
                  <a:pt x="3763226" y="2748174"/>
                </a:lnTo>
                <a:lnTo>
                  <a:pt x="3781967" y="2706860"/>
                </a:lnTo>
                <a:lnTo>
                  <a:pt x="3799755" y="2665041"/>
                </a:lnTo>
                <a:lnTo>
                  <a:pt x="3816574" y="2622732"/>
                </a:lnTo>
                <a:lnTo>
                  <a:pt x="3832411" y="2579946"/>
                </a:lnTo>
                <a:lnTo>
                  <a:pt x="3847252" y="2536694"/>
                </a:lnTo>
                <a:lnTo>
                  <a:pt x="3861082" y="2492992"/>
                </a:lnTo>
                <a:lnTo>
                  <a:pt x="3873887" y="2448851"/>
                </a:lnTo>
                <a:lnTo>
                  <a:pt x="3885652" y="2404285"/>
                </a:lnTo>
                <a:lnTo>
                  <a:pt x="3896365" y="2359306"/>
                </a:lnTo>
                <a:lnTo>
                  <a:pt x="3906010" y="2313929"/>
                </a:lnTo>
                <a:lnTo>
                  <a:pt x="3914574" y="2268166"/>
                </a:lnTo>
                <a:lnTo>
                  <a:pt x="3922041" y="2222030"/>
                </a:lnTo>
                <a:lnTo>
                  <a:pt x="3928399" y="2175534"/>
                </a:lnTo>
                <a:lnTo>
                  <a:pt x="3933633" y="2128692"/>
                </a:lnTo>
                <a:lnTo>
                  <a:pt x="3937728" y="2081516"/>
                </a:lnTo>
                <a:lnTo>
                  <a:pt x="3940671" y="2034020"/>
                </a:lnTo>
                <a:lnTo>
                  <a:pt x="3942447" y="1986216"/>
                </a:lnTo>
                <a:lnTo>
                  <a:pt x="3943042" y="1938118"/>
                </a:lnTo>
                <a:lnTo>
                  <a:pt x="3942460" y="1890024"/>
                </a:lnTo>
                <a:lnTo>
                  <a:pt x="3940725" y="1842233"/>
                </a:lnTo>
                <a:lnTo>
                  <a:pt x="3937848" y="1794757"/>
                </a:lnTo>
                <a:lnTo>
                  <a:pt x="3933845" y="1747608"/>
                </a:lnTo>
                <a:lnTo>
                  <a:pt x="3928727" y="1700801"/>
                </a:lnTo>
                <a:lnTo>
                  <a:pt x="3922509" y="1654348"/>
                </a:lnTo>
                <a:lnTo>
                  <a:pt x="3915204" y="1608261"/>
                </a:lnTo>
                <a:lnTo>
                  <a:pt x="3906824" y="1562554"/>
                </a:lnTo>
                <a:lnTo>
                  <a:pt x="3897384" y="1517239"/>
                </a:lnTo>
                <a:lnTo>
                  <a:pt x="3886897" y="1472329"/>
                </a:lnTo>
                <a:lnTo>
                  <a:pt x="3875376" y="1427837"/>
                </a:lnTo>
                <a:lnTo>
                  <a:pt x="3862834" y="1383777"/>
                </a:lnTo>
                <a:lnTo>
                  <a:pt x="3849285" y="1340160"/>
                </a:lnTo>
                <a:lnTo>
                  <a:pt x="3834743" y="1296999"/>
                </a:lnTo>
                <a:lnTo>
                  <a:pt x="3819220" y="1254308"/>
                </a:lnTo>
                <a:lnTo>
                  <a:pt x="3802730" y="1212100"/>
                </a:lnTo>
                <a:lnTo>
                  <a:pt x="3785286" y="1170386"/>
                </a:lnTo>
                <a:lnTo>
                  <a:pt x="3766901" y="1129181"/>
                </a:lnTo>
                <a:lnTo>
                  <a:pt x="3747590" y="1088496"/>
                </a:lnTo>
                <a:lnTo>
                  <a:pt x="3727365" y="1048345"/>
                </a:lnTo>
                <a:lnTo>
                  <a:pt x="3706240" y="1008741"/>
                </a:lnTo>
                <a:lnTo>
                  <a:pt x="3684228" y="969696"/>
                </a:lnTo>
                <a:lnTo>
                  <a:pt x="3661342" y="931223"/>
                </a:lnTo>
                <a:lnTo>
                  <a:pt x="3637596" y="893335"/>
                </a:lnTo>
                <a:lnTo>
                  <a:pt x="3613002" y="856046"/>
                </a:lnTo>
                <a:lnTo>
                  <a:pt x="3587576" y="819367"/>
                </a:lnTo>
                <a:lnTo>
                  <a:pt x="3561329" y="783312"/>
                </a:lnTo>
                <a:lnTo>
                  <a:pt x="3534275" y="747893"/>
                </a:lnTo>
                <a:lnTo>
                  <a:pt x="3506428" y="713123"/>
                </a:lnTo>
                <a:lnTo>
                  <a:pt x="3477801" y="679016"/>
                </a:lnTo>
                <a:lnTo>
                  <a:pt x="3448407" y="645584"/>
                </a:lnTo>
                <a:lnTo>
                  <a:pt x="3418259" y="612840"/>
                </a:lnTo>
                <a:lnTo>
                  <a:pt x="3387372" y="580796"/>
                </a:lnTo>
                <a:lnTo>
                  <a:pt x="3355758" y="549466"/>
                </a:lnTo>
                <a:lnTo>
                  <a:pt x="3323430" y="518863"/>
                </a:lnTo>
                <a:lnTo>
                  <a:pt x="3290402" y="488998"/>
                </a:lnTo>
                <a:lnTo>
                  <a:pt x="3256688" y="459886"/>
                </a:lnTo>
                <a:lnTo>
                  <a:pt x="3222300" y="431539"/>
                </a:lnTo>
                <a:lnTo>
                  <a:pt x="3187253" y="403970"/>
                </a:lnTo>
                <a:lnTo>
                  <a:pt x="3151559" y="377191"/>
                </a:lnTo>
                <a:lnTo>
                  <a:pt x="3115231" y="351216"/>
                </a:lnTo>
                <a:lnTo>
                  <a:pt x="3078284" y="326058"/>
                </a:lnTo>
                <a:lnTo>
                  <a:pt x="3040730" y="301728"/>
                </a:lnTo>
                <a:lnTo>
                  <a:pt x="3002583" y="278241"/>
                </a:lnTo>
                <a:lnTo>
                  <a:pt x="2963856" y="255608"/>
                </a:lnTo>
                <a:lnTo>
                  <a:pt x="2924563" y="233844"/>
                </a:lnTo>
                <a:lnTo>
                  <a:pt x="2884717" y="212960"/>
                </a:lnTo>
                <a:lnTo>
                  <a:pt x="2844330" y="192969"/>
                </a:lnTo>
                <a:lnTo>
                  <a:pt x="2803418" y="173885"/>
                </a:lnTo>
                <a:lnTo>
                  <a:pt x="2761992" y="155720"/>
                </a:lnTo>
                <a:lnTo>
                  <a:pt x="2720067" y="138487"/>
                </a:lnTo>
                <a:lnTo>
                  <a:pt x="2677655" y="122199"/>
                </a:lnTo>
                <a:lnTo>
                  <a:pt x="2634771" y="106869"/>
                </a:lnTo>
                <a:lnTo>
                  <a:pt x="2591426" y="92509"/>
                </a:lnTo>
                <a:lnTo>
                  <a:pt x="2547636" y="79132"/>
                </a:lnTo>
                <a:lnTo>
                  <a:pt x="2503412" y="66752"/>
                </a:lnTo>
                <a:lnTo>
                  <a:pt x="2458769" y="55381"/>
                </a:lnTo>
                <a:lnTo>
                  <a:pt x="2413720" y="45032"/>
                </a:lnTo>
                <a:lnTo>
                  <a:pt x="2368278" y="35718"/>
                </a:lnTo>
                <a:lnTo>
                  <a:pt x="2322456" y="27451"/>
                </a:lnTo>
                <a:lnTo>
                  <a:pt x="2276269" y="20245"/>
                </a:lnTo>
                <a:lnTo>
                  <a:pt x="2229728" y="14113"/>
                </a:lnTo>
                <a:lnTo>
                  <a:pt x="2182848" y="9066"/>
                </a:lnTo>
                <a:lnTo>
                  <a:pt x="2135642" y="5119"/>
                </a:lnTo>
                <a:lnTo>
                  <a:pt x="2088123" y="2283"/>
                </a:lnTo>
                <a:lnTo>
                  <a:pt x="2040305" y="573"/>
                </a:lnTo>
                <a:lnTo>
                  <a:pt x="1992201" y="0"/>
                </a:lnTo>
                <a:close/>
              </a:path>
            </a:pathLst>
          </a:custGeom>
          <a:gradFill flip="none" rotWithShape="1">
            <a:gsLst>
              <a:gs pos="0">
                <a:srgbClr val="0080A0">
                  <a:alpha val="85000"/>
                </a:srgbClr>
              </a:gs>
              <a:gs pos="100000">
                <a:srgbClr val="0080A0"/>
              </a:gs>
            </a:gsLst>
            <a:lin ang="13500000" scaled="1"/>
            <a:tileRect/>
          </a:gradFill>
          <a:ln w="31750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89A771C-6B13-0841-B652-D61666420D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61444" y="2304910"/>
            <a:ext cx="1933452" cy="1933452"/>
          </a:xfrm>
          <a:prstGeom prst="rect">
            <a:avLst/>
          </a:prstGeom>
        </p:spPr>
      </p:pic>
      <p:pic>
        <p:nvPicPr>
          <p:cNvPr id="16" name="Droplet">
            <a:extLst>
              <a:ext uri="{FF2B5EF4-FFF2-40B4-BE49-F238E27FC236}">
                <a16:creationId xmlns:a16="http://schemas.microsoft.com/office/drawing/2014/main" xmlns="" id="{F08DF931-3EE5-BE41-AF43-EBCF091370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161444" y="241383"/>
            <a:ext cx="1933452" cy="1936681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E66B9F74-6E58-1D4C-9AA1-61B1D240A3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81" y="5322044"/>
            <a:ext cx="8704263" cy="1054100"/>
          </a:xfrm>
        </p:spPr>
        <p:txBody>
          <a:bodyPr anchor="ctr"/>
          <a:lstStyle>
            <a:lvl1pPr>
              <a:defRPr sz="1600" b="1">
                <a:solidFill>
                  <a:schemeClr val="accent3"/>
                </a:solidFill>
              </a:defRPr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 dirty="0"/>
              <a:t>Case study quote here</a:t>
            </a:r>
          </a:p>
        </p:txBody>
      </p:sp>
    </p:spTree>
    <p:extLst>
      <p:ext uri="{BB962C8B-B14F-4D97-AF65-F5344CB8AC3E}">
        <p14:creationId xmlns:p14="http://schemas.microsoft.com/office/powerpoint/2010/main" val="1813450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oard Meet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598" cy="989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320" y="1600200"/>
            <a:ext cx="11277598" cy="4690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F9FE7-F917-804D-97B0-E22942320C40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E8DE0A8-2BC4-3C4B-8149-29C447766F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7E240B-4177-0540-8C18-F66BFD0E1104}"/>
              </a:ext>
            </a:extLst>
          </p:cNvPr>
          <p:cNvSpPr txBox="1"/>
          <p:nvPr userDrawn="1"/>
        </p:nvSpPr>
        <p:spPr>
          <a:xfrm>
            <a:off x="914638" y="6547104"/>
            <a:ext cx="3045745" cy="3108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900" dirty="0"/>
              <a:t>Xylem Proprietary/Confidential</a:t>
            </a:r>
          </a:p>
        </p:txBody>
      </p:sp>
    </p:spTree>
    <p:extLst>
      <p:ext uri="{BB962C8B-B14F-4D97-AF65-F5344CB8AC3E}">
        <p14:creationId xmlns:p14="http://schemas.microsoft.com/office/powerpoint/2010/main" val="4280149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FC351-77EF-4746-AC8F-1B7D59A95AB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61C43-653C-4AC3-8B61-7CDAB688A7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3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Photo-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xmlns="" id="{5F155F90-CF5D-EE42-AC45-2F443D001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" y="1400544"/>
            <a:ext cx="12207240" cy="5461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3D3BB7-7250-4746-B81C-CE1320A71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354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19" y="1912970"/>
            <a:ext cx="6634441" cy="1443038"/>
          </a:xfrm>
        </p:spPr>
        <p:txBody>
          <a:bodyPr anchor="t" anchorCtr="0"/>
          <a:lstStyle>
            <a:lvl1pPr>
              <a:lnSpc>
                <a:spcPct val="80000"/>
              </a:lnSpc>
              <a:defRPr sz="4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0CD103-B9C9-6D44-BFB7-10C055722C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36" y="408505"/>
            <a:ext cx="2858609" cy="552821"/>
          </a:xfrm>
          <a:prstGeom prst="rect">
            <a:avLst/>
          </a:prstGeom>
        </p:spPr>
      </p:pic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3A75F1BC-27ED-C543-B150-00DE5383B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18" y="3659467"/>
            <a:ext cx="6874627" cy="3040328"/>
          </a:xfrm>
          <a:prstGeom prst="rect">
            <a:avLst/>
          </a:prstGeom>
        </p:spPr>
      </p:pic>
      <p:pic>
        <p:nvPicPr>
          <p:cNvPr id="16" name="Picture 15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xmlns="" id="{D1FD208F-1CD5-B148-A7A1-A667BC4ED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31946" y="1400544"/>
            <a:ext cx="4863102" cy="5457456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7618936" y="459993"/>
            <a:ext cx="4115872" cy="390525"/>
          </a:xfrm>
        </p:spPr>
        <p:txBody>
          <a:bodyPr anchor="b" anchorCtr="0"/>
          <a:lstStyle>
            <a:lvl1pPr algn="r">
              <a:defRPr sz="1400">
                <a:solidFill>
                  <a:schemeClr val="tx2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678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Photo-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xmlns="" id="{5F155F90-CF5D-EE42-AC45-2F443D001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" y="1400544"/>
            <a:ext cx="12207240" cy="5461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3D3BB7-7250-4746-B81C-CE1320A71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3543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20" y="2051199"/>
            <a:ext cx="6453844" cy="1443038"/>
          </a:xfrm>
        </p:spPr>
        <p:txBody>
          <a:bodyPr anchor="t" anchorCtr="0"/>
          <a:lstStyle>
            <a:lvl1pPr>
              <a:lnSpc>
                <a:spcPct val="80000"/>
              </a:lnSpc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319" y="5678638"/>
            <a:ext cx="6453845" cy="546489"/>
          </a:xfrm>
        </p:spPr>
        <p:txBody>
          <a:bodyPr anchor="b" anchorCtr="0"/>
          <a:lstStyle>
            <a:lvl1pPr marL="0" indent="0" algn="l">
              <a:buNone/>
              <a:defRPr sz="1800" b="1" cap="all">
                <a:solidFill>
                  <a:srgbClr val="18A2C2"/>
                </a:solidFill>
              </a:defRPr>
            </a:lvl1pPr>
            <a:lvl2pPr marL="60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0CD103-B9C9-6D44-BFB7-10C055722C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36" y="408505"/>
            <a:ext cx="2858609" cy="552821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7618936" y="459993"/>
            <a:ext cx="4115872" cy="390525"/>
          </a:xfrm>
        </p:spPr>
        <p:txBody>
          <a:bodyPr anchor="b" anchorCtr="0"/>
          <a:lstStyle>
            <a:lvl1pPr algn="r">
              <a:defRPr sz="1400">
                <a:solidFill>
                  <a:schemeClr val="tx2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D249B0F5-92B9-BF44-BA01-E8DB5B2888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29939" y="1396453"/>
            <a:ext cx="4859337" cy="5461547"/>
          </a:xfrm>
          <a:solidFill>
            <a:srgbClr val="18A2C2">
              <a:alpha val="34000"/>
            </a:srgbClr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6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Aqu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43DE4726-1897-AD4F-A2AF-1565E7C5D8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" y="1400544"/>
            <a:ext cx="12207240" cy="5461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6C31C-7296-624E-9FCB-E56FF2CF47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35433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319" y="5727701"/>
            <a:ext cx="10061020" cy="546489"/>
          </a:xfrm>
        </p:spPr>
        <p:txBody>
          <a:bodyPr anchor="b" anchorCtr="0"/>
          <a:lstStyle>
            <a:lvl1pPr marL="0" indent="0" algn="l">
              <a:buNone/>
              <a:defRPr sz="1801" b="1" cap="all">
                <a:solidFill>
                  <a:srgbClr val="18A2C2"/>
                </a:solidFill>
              </a:defRPr>
            </a:lvl1pPr>
            <a:lvl2pPr marL="60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7618936" y="459993"/>
            <a:ext cx="4115872" cy="390525"/>
          </a:xfrm>
        </p:spPr>
        <p:txBody>
          <a:bodyPr anchor="b" anchorCtr="0"/>
          <a:lstStyle>
            <a:lvl1pPr algn="r">
              <a:defRPr sz="1400">
                <a:solidFill>
                  <a:schemeClr val="tx2"/>
                </a:solidFill>
              </a:defRPr>
            </a:lvl1pPr>
            <a:lvl2pPr>
              <a:defRPr sz="1867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319" y="1828800"/>
            <a:ext cx="10061020" cy="3657600"/>
          </a:xfrm>
        </p:spPr>
        <p:txBody>
          <a:bodyPr anchor="t" anchorCtr="0"/>
          <a:lstStyle>
            <a:lvl1pPr>
              <a:lnSpc>
                <a:spcPct val="80000"/>
              </a:lnSpc>
              <a:defRPr sz="8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071191-2555-394E-951E-A2D29112CE8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36" y="408505"/>
            <a:ext cx="2858609" cy="5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BC33-2470-E74D-8B2C-3018BEDBEC8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AA9DB8-0C28-3641-BEED-8EE8DF37E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0667AA-22B6-324D-A947-DB04F2668F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-Title Only Dar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xmlns="" id="{6174D315-C84C-F549-A847-056839D8E6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8"/>
            <a:ext cx="12192000" cy="12396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1"/>
            <a:ext cx="11277489" cy="989013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9BC33-2470-E74D-8B2C-3018BEDBEC8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AA9DB8-0C28-3641-BEED-8EE8DF37E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3"/>
          <a:stretch/>
        </p:blipFill>
        <p:spPr>
          <a:xfrm>
            <a:off x="789478" y="6099659"/>
            <a:ext cx="11113522" cy="64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D0667AA-22B6-324D-A947-DB04F2668F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439"/>
            <a:ext cx="1371957" cy="4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6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43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FC351-77EF-4746-AC8F-1B7D59A95AB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61C43-653C-4AC3-8B61-7CDAB688A73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8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2" r:id="rId2"/>
    <p:sldLayoutId id="2147484234" r:id="rId3"/>
    <p:sldLayoutId id="21474842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319" y="1"/>
            <a:ext cx="8703354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320" y="1600200"/>
            <a:ext cx="11277362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319" y="6547104"/>
            <a:ext cx="952748" cy="31089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/>
            </a:lvl1pPr>
          </a:lstStyle>
          <a:p>
            <a:pPr>
              <a:defRPr/>
            </a:pPr>
            <a:fld id="{AB00301F-9BDF-5C41-9C68-3496D81A1D29}" type="slidenum">
              <a:rPr lang="en-US" altLang="en-US" smtClean="0"/>
              <a:pPr>
                <a:defRPr/>
              </a:pPr>
              <a:t>‹Nr.›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273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  <p:sldLayoutId id="2147484251" r:id="rId13"/>
    <p:sldLayoutId id="2147484252" r:id="rId14"/>
    <p:sldLayoutId id="2147484253" r:id="rId15"/>
    <p:sldLayoutId id="2147484254" r:id="rId16"/>
    <p:sldLayoutId id="2147484255" r:id="rId17"/>
    <p:sldLayoutId id="2147484256" r:id="rId18"/>
    <p:sldLayoutId id="2147484257" r:id="rId19"/>
    <p:sldLayoutId id="2147484258" r:id="rId20"/>
    <p:sldLayoutId id="2147484259" r:id="rId21"/>
    <p:sldLayoutId id="2147484260" r:id="rId22"/>
    <p:sldLayoutId id="2147484261" r:id="rId23"/>
    <p:sldLayoutId id="2147484262" r:id="rId24"/>
    <p:sldLayoutId id="2147484263" r:id="rId25"/>
    <p:sldLayoutId id="2147484264" r:id="rId26"/>
    <p:sldLayoutId id="2147484265" r:id="rId27"/>
    <p:sldLayoutId id="2147484266" r:id="rId28"/>
    <p:sldLayoutId id="2147484267" r:id="rId29"/>
    <p:sldLayoutId id="2147484268" r:id="rId30"/>
    <p:sldLayoutId id="2147484269" r:id="rId31"/>
    <p:sldLayoutId id="2147484270" r:id="rId32"/>
    <p:sldLayoutId id="2147484271" r:id="rId33"/>
    <p:sldLayoutId id="2147484272" r:id="rId34"/>
    <p:sldLayoutId id="2147484273" r:id="rId35"/>
    <p:sldLayoutId id="2147484274" r:id="rId36"/>
    <p:sldLayoutId id="2147484275" r:id="rId37"/>
    <p:sldLayoutId id="2147484276" r:id="rId38"/>
    <p:sldLayoutId id="2147484277" r:id="rId39"/>
  </p:sldLayoutIdLst>
  <p:hf hdr="0" dt="0"/>
  <p:txStyles>
    <p:titleStyle>
      <a:lvl1pPr algn="l" defTabSz="608195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801" b="0" i="0" kern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defTabSz="608195" rtl="0" eaLnBrk="0" fontAlgn="base" hangingPunct="0">
        <a:lnSpc>
          <a:spcPts val="2901"/>
        </a:lnSpc>
        <a:spcBef>
          <a:spcPct val="0"/>
        </a:spcBef>
        <a:spcAft>
          <a:spcPct val="0"/>
        </a:spcAft>
        <a:defRPr sz="2801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2pPr>
      <a:lvl3pPr algn="l" defTabSz="608195" rtl="0" eaLnBrk="0" fontAlgn="base" hangingPunct="0">
        <a:lnSpc>
          <a:spcPts val="2901"/>
        </a:lnSpc>
        <a:spcBef>
          <a:spcPct val="0"/>
        </a:spcBef>
        <a:spcAft>
          <a:spcPct val="0"/>
        </a:spcAft>
        <a:defRPr sz="2801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3pPr>
      <a:lvl4pPr algn="l" defTabSz="608195" rtl="0" eaLnBrk="0" fontAlgn="base" hangingPunct="0">
        <a:lnSpc>
          <a:spcPts val="2901"/>
        </a:lnSpc>
        <a:spcBef>
          <a:spcPct val="0"/>
        </a:spcBef>
        <a:spcAft>
          <a:spcPct val="0"/>
        </a:spcAft>
        <a:defRPr sz="2801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4pPr>
      <a:lvl5pPr algn="l" defTabSz="608195" rtl="0" eaLnBrk="0" fontAlgn="base" hangingPunct="0">
        <a:lnSpc>
          <a:spcPts val="2901"/>
        </a:lnSpc>
        <a:spcBef>
          <a:spcPct val="0"/>
        </a:spcBef>
        <a:spcAft>
          <a:spcPct val="0"/>
        </a:spcAft>
        <a:defRPr sz="2801">
          <a:solidFill>
            <a:srgbClr val="53565A"/>
          </a:solidFill>
          <a:latin typeface="Arial" pitchFamily="34" charset="0"/>
          <a:ea typeface="ヒラギノ角ゴ Pro W3" charset="0"/>
          <a:cs typeface="Arial" pitchFamily="34" charset="0"/>
        </a:defRPr>
      </a:lvl5pPr>
      <a:lvl6pPr marL="609641" algn="l" defTabSz="609641" rtl="0" eaLnBrk="1" fontAlgn="base" hangingPunct="1">
        <a:lnSpc>
          <a:spcPts val="3867"/>
        </a:lnSpc>
        <a:spcBef>
          <a:spcPct val="0"/>
        </a:spcBef>
        <a:spcAft>
          <a:spcPct val="0"/>
        </a:spcAft>
        <a:defRPr sz="3733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1219281" algn="l" defTabSz="609641" rtl="0" eaLnBrk="1" fontAlgn="base" hangingPunct="1">
        <a:lnSpc>
          <a:spcPts val="3867"/>
        </a:lnSpc>
        <a:spcBef>
          <a:spcPct val="0"/>
        </a:spcBef>
        <a:spcAft>
          <a:spcPct val="0"/>
        </a:spcAft>
        <a:defRPr sz="3733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828922" algn="l" defTabSz="609641" rtl="0" eaLnBrk="1" fontAlgn="base" hangingPunct="1">
        <a:lnSpc>
          <a:spcPts val="3867"/>
        </a:lnSpc>
        <a:spcBef>
          <a:spcPct val="0"/>
        </a:spcBef>
        <a:spcAft>
          <a:spcPct val="0"/>
        </a:spcAft>
        <a:defRPr sz="3733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2438561" algn="l" defTabSz="609641" rtl="0" eaLnBrk="1" fontAlgn="base" hangingPunct="1">
        <a:lnSpc>
          <a:spcPts val="3867"/>
        </a:lnSpc>
        <a:spcBef>
          <a:spcPct val="0"/>
        </a:spcBef>
        <a:spcAft>
          <a:spcPct val="0"/>
        </a:spcAft>
        <a:defRPr sz="3733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0" indent="0" algn="l" defTabSz="608195" rtl="0" eaLnBrk="0" fontAlgn="base" hangingPunct="0">
        <a:spcBef>
          <a:spcPct val="0"/>
        </a:spcBef>
        <a:spcAft>
          <a:spcPts val="800"/>
        </a:spcAft>
        <a:buClr>
          <a:schemeClr val="bg2"/>
        </a:buClr>
        <a:buFont typeface="Arial" charset="0"/>
        <a:defRPr sz="2201" kern="1200">
          <a:solidFill>
            <a:schemeClr val="tx1">
              <a:lumMod val="95000"/>
              <a:lumOff val="5000"/>
            </a:schemeClr>
          </a:solidFill>
          <a:latin typeface="Arial"/>
          <a:ea typeface="ヒラギノ角ゴ Pro W3" charset="0"/>
          <a:cs typeface="Arial"/>
        </a:defRPr>
      </a:lvl1pPr>
      <a:lvl2pPr marL="181029" indent="-181029" algn="l" defTabSz="608195" rtl="0" eaLnBrk="0" fontAlgn="base" hangingPunct="0">
        <a:spcBef>
          <a:spcPct val="0"/>
        </a:spcBef>
        <a:spcAft>
          <a:spcPts val="538"/>
        </a:spcAft>
        <a:buClrTx/>
        <a:buSzPct val="100000"/>
        <a:buFont typeface="Arial" charset="0"/>
        <a:buChar char="•"/>
        <a:defRPr sz="2001" kern="1200">
          <a:solidFill>
            <a:schemeClr val="tx1">
              <a:lumMod val="95000"/>
              <a:lumOff val="5000"/>
            </a:schemeClr>
          </a:solidFill>
          <a:latin typeface="Arial"/>
          <a:ea typeface="Arial" charset="0"/>
          <a:cs typeface="Arial"/>
        </a:defRPr>
      </a:lvl2pPr>
      <a:lvl3pPr marL="363647" indent="-181029" algn="l" defTabSz="608195" rtl="0" eaLnBrk="0" fontAlgn="base" hangingPunct="0">
        <a:spcBef>
          <a:spcPct val="0"/>
        </a:spcBef>
        <a:spcAft>
          <a:spcPts val="538"/>
        </a:spcAft>
        <a:buFont typeface="Lucida Grande" charset="0"/>
        <a:buChar char="-"/>
        <a:defRPr kern="1200">
          <a:solidFill>
            <a:schemeClr val="tx1">
              <a:lumMod val="95000"/>
              <a:lumOff val="5000"/>
            </a:schemeClr>
          </a:solidFill>
          <a:latin typeface="Arial"/>
          <a:ea typeface="Arial" charset="0"/>
          <a:cs typeface="Arial"/>
        </a:defRPr>
      </a:lvl3pPr>
      <a:lvl4pPr marL="547852" indent="-181029" algn="l" defTabSz="608195" rtl="0" eaLnBrk="0" fontAlgn="base" hangingPunct="0">
        <a:spcBef>
          <a:spcPct val="0"/>
        </a:spcBef>
        <a:spcAft>
          <a:spcPts val="538"/>
        </a:spcAft>
        <a:buFont typeface="Arial" charset="0"/>
        <a:buChar char="•"/>
        <a:defRPr sz="1600" kern="1200">
          <a:solidFill>
            <a:schemeClr val="tx1">
              <a:lumMod val="95000"/>
              <a:lumOff val="5000"/>
            </a:schemeClr>
          </a:solidFill>
          <a:latin typeface="Arial"/>
          <a:ea typeface="Arial" charset="0"/>
          <a:cs typeface="Arial"/>
        </a:defRPr>
      </a:lvl4pPr>
      <a:lvl5pPr marL="728882" indent="-181029" algn="l" defTabSz="608195" rtl="0" eaLnBrk="0" fontAlgn="base" hangingPunct="0">
        <a:spcBef>
          <a:spcPct val="0"/>
        </a:spcBef>
        <a:spcAft>
          <a:spcPts val="538"/>
        </a:spcAft>
        <a:buFont typeface="Lucida Grande" charset="0"/>
        <a:buChar char="-"/>
        <a:defRPr sz="1600" kern="1200">
          <a:solidFill>
            <a:schemeClr val="tx1">
              <a:lumMod val="95000"/>
              <a:lumOff val="5000"/>
            </a:schemeClr>
          </a:solidFill>
          <a:latin typeface="Arial"/>
          <a:ea typeface="Arial" charset="0"/>
          <a:cs typeface="Arial"/>
        </a:defRPr>
      </a:lvl5pPr>
      <a:lvl6pPr marL="3353024" indent="-304820" algn="l" defTabSz="60964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663" indent="-304820" algn="l" defTabSz="60964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304" indent="-304820" algn="l" defTabSz="60964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945" indent="-304820" algn="l" defTabSz="609641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41" algn="l" defTabSz="609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81" algn="l" defTabSz="609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922" algn="l" defTabSz="609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61" algn="l" defTabSz="609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203" algn="l" defTabSz="609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844" algn="l" defTabSz="609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84" algn="l" defTabSz="609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125" algn="l" defTabSz="6096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jpeg"/><Relationship Id="rId7" Type="http://schemas.openxmlformats.org/officeDocument/2006/relationships/image" Target="../media/image38.emf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emf"/><Relationship Id="rId11" Type="http://schemas.openxmlformats.org/officeDocument/2006/relationships/image" Target="../media/image4.png"/><Relationship Id="rId5" Type="http://schemas.openxmlformats.org/officeDocument/2006/relationships/image" Target="../media/image36.emf"/><Relationship Id="rId10" Type="http://schemas.openxmlformats.org/officeDocument/2006/relationships/image" Target="../media/image24.png"/><Relationship Id="rId4" Type="http://schemas.openxmlformats.org/officeDocument/2006/relationships/image" Target="../media/image35.emf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2.wmf"/><Relationship Id="rId5" Type="http://schemas.openxmlformats.org/officeDocument/2006/relationships/image" Target="../media/image43.png"/><Relationship Id="rId10" Type="http://schemas.openxmlformats.org/officeDocument/2006/relationships/oleObject" Target="../embeddings/oleObject3.bin"/><Relationship Id="rId4" Type="http://schemas.openxmlformats.org/officeDocument/2006/relationships/slide" Target="slide7.xml"/><Relationship Id="rId9" Type="http://schemas.openxmlformats.org/officeDocument/2006/relationships/image" Target="../media/image4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70243AC-CC24-2E45-B3BD-159C8CAFD48E}"/>
              </a:ext>
            </a:extLst>
          </p:cNvPr>
          <p:cNvSpPr/>
          <p:nvPr/>
        </p:nvSpPr>
        <p:spPr>
          <a:xfrm>
            <a:off x="231354" y="110169"/>
            <a:ext cx="3183875" cy="10466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1354" y="4015619"/>
            <a:ext cx="7049201" cy="2218926"/>
          </a:xfrm>
        </p:spPr>
        <p:txBody>
          <a:bodyPr wrap="square" anchor="t">
            <a:noAutofit/>
          </a:bodyPr>
          <a:lstStyle/>
          <a:p>
            <a:r>
              <a:rPr lang="de-DE" sz="4000" dirty="0"/>
              <a:t>ARA Pustertal Innichen-Sexten</a:t>
            </a:r>
            <a:r>
              <a:rPr lang="de-DE" sz="1200" dirty="0"/>
              <a:t/>
            </a:r>
            <a:br>
              <a:rPr lang="de-DE" sz="1200" dirty="0"/>
            </a:br>
            <a:r>
              <a:rPr lang="de-DE" sz="1200" dirty="0"/>
              <a:t/>
            </a:r>
            <a:br>
              <a:rPr lang="de-DE" sz="1200" dirty="0"/>
            </a:br>
            <a:r>
              <a:rPr lang="de-DE" sz="2400" dirty="0"/>
              <a:t>Projektabschluss 15.10.2021</a:t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1600" dirty="0"/>
              <a:t>Dr. Andreas Nink, Xylem Inc.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9791A0CD-F129-8C4F-BC7D-CD5C6B58D8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939" y="1408028"/>
            <a:ext cx="4859337" cy="546154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C7F7E1-202C-6D4B-A287-DC957938DC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2" y="302661"/>
            <a:ext cx="2307242" cy="813816"/>
          </a:xfrm>
          <a:prstGeom prst="rect">
            <a:avLst/>
          </a:prstGeom>
        </p:spPr>
      </p:pic>
      <p:pic>
        <p:nvPicPr>
          <p:cNvPr id="9" name="Picture 8" descr="A picture containing water, sky, outdoor, river&#10;&#10;Description automatically generated">
            <a:extLst>
              <a:ext uri="{FF2B5EF4-FFF2-40B4-BE49-F238E27FC236}">
                <a16:creationId xmlns:a16="http://schemas.microsoft.com/office/drawing/2014/main" xmlns="" id="{EF0AFFE4-D667-3B48-8418-93F202DAB5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939" y="1405812"/>
            <a:ext cx="4859337" cy="54521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911" y="110169"/>
            <a:ext cx="1756682" cy="2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97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Optimierungskonzept für die ARA Pustertal Innichen-Sexten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3258588" y="3551907"/>
            <a:ext cx="0" cy="12231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2703122" y="3597231"/>
            <a:ext cx="6399314" cy="188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Nach unten gekrümmter Pfeil 11"/>
          <p:cNvSpPr/>
          <p:nvPr/>
        </p:nvSpPr>
        <p:spPr>
          <a:xfrm>
            <a:off x="3253840" y="3408217"/>
            <a:ext cx="604643" cy="160316"/>
          </a:xfrm>
          <a:prstGeom prst="curved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Nach unten gekrümmter Pfeil 12"/>
          <p:cNvSpPr/>
          <p:nvPr/>
        </p:nvSpPr>
        <p:spPr>
          <a:xfrm>
            <a:off x="3253841" y="3325090"/>
            <a:ext cx="1478470" cy="243443"/>
          </a:xfrm>
          <a:prstGeom prst="curved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Nach unten gekrümmter Pfeil 13"/>
          <p:cNvSpPr/>
          <p:nvPr/>
        </p:nvSpPr>
        <p:spPr>
          <a:xfrm>
            <a:off x="3247903" y="3233056"/>
            <a:ext cx="2701635" cy="341415"/>
          </a:xfrm>
          <a:prstGeom prst="curved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Nach unten gekrümmter Pfeil 14"/>
          <p:cNvSpPr/>
          <p:nvPr/>
        </p:nvSpPr>
        <p:spPr>
          <a:xfrm>
            <a:off x="3247903" y="3077687"/>
            <a:ext cx="3996045" cy="496784"/>
          </a:xfrm>
          <a:prstGeom prst="curved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Nach unten gekrümmter Pfeil 15"/>
          <p:cNvSpPr/>
          <p:nvPr/>
        </p:nvSpPr>
        <p:spPr>
          <a:xfrm>
            <a:off x="3247902" y="2891640"/>
            <a:ext cx="5302331" cy="682830"/>
          </a:xfrm>
          <a:prstGeom prst="curved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7" name="Nach unten gekrümmter Pfeil 16"/>
          <p:cNvSpPr/>
          <p:nvPr/>
        </p:nvSpPr>
        <p:spPr>
          <a:xfrm rot="10800000">
            <a:off x="3241963" y="3616037"/>
            <a:ext cx="616519" cy="160316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Nach unten gekrümmter Pfeil 17"/>
          <p:cNvSpPr/>
          <p:nvPr/>
        </p:nvSpPr>
        <p:spPr>
          <a:xfrm rot="10800000">
            <a:off x="3218210" y="3617023"/>
            <a:ext cx="1502223" cy="243443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Nach unten gekrümmter Pfeil 18"/>
          <p:cNvSpPr/>
          <p:nvPr/>
        </p:nvSpPr>
        <p:spPr>
          <a:xfrm rot="10800000">
            <a:off x="3197432" y="3617023"/>
            <a:ext cx="2701635" cy="341415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Nach unten gekrümmter Pfeil 19"/>
          <p:cNvSpPr/>
          <p:nvPr/>
        </p:nvSpPr>
        <p:spPr>
          <a:xfrm rot="10800000">
            <a:off x="3150921" y="3618014"/>
            <a:ext cx="3996045" cy="496784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Nach unten gekrümmter Pfeil 20"/>
          <p:cNvSpPr/>
          <p:nvPr/>
        </p:nvSpPr>
        <p:spPr>
          <a:xfrm rot="10800000">
            <a:off x="3099459" y="3618014"/>
            <a:ext cx="5353791" cy="682830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241963" y="2143496"/>
            <a:ext cx="449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Modellprognosen</a:t>
            </a:r>
            <a:r>
              <a:rPr lang="de-DE" dirty="0"/>
              <a:t>		</a:t>
            </a:r>
            <a:r>
              <a:rPr lang="de-DE" dirty="0">
                <a:solidFill>
                  <a:srgbClr val="D8117D"/>
                </a:solidFill>
              </a:rPr>
              <a:t>„</a:t>
            </a:r>
            <a:r>
              <a:rPr lang="de-DE" dirty="0" err="1">
                <a:solidFill>
                  <a:srgbClr val="D8117D"/>
                </a:solidFill>
              </a:rPr>
              <a:t>feed</a:t>
            </a:r>
            <a:r>
              <a:rPr lang="de-DE" dirty="0">
                <a:solidFill>
                  <a:srgbClr val="D8117D"/>
                </a:solidFill>
              </a:rPr>
              <a:t>-forward“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253840" y="4724400"/>
            <a:ext cx="449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Vorschlagsberechnung</a:t>
            </a:r>
            <a:r>
              <a:rPr lang="de-DE" dirty="0"/>
              <a:t>	</a:t>
            </a:r>
            <a:r>
              <a:rPr lang="de-DE" dirty="0">
                <a:solidFill>
                  <a:srgbClr val="D8117D"/>
                </a:solidFill>
              </a:rPr>
              <a:t>„</a:t>
            </a:r>
            <a:r>
              <a:rPr lang="de-DE" dirty="0" err="1">
                <a:solidFill>
                  <a:srgbClr val="D8117D"/>
                </a:solidFill>
              </a:rPr>
              <a:t>feedback</a:t>
            </a:r>
            <a:r>
              <a:rPr lang="de-DE" dirty="0">
                <a:solidFill>
                  <a:srgbClr val="D8117D"/>
                </a:solidFill>
              </a:rPr>
              <a:t>“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9095013" y="3414156"/>
            <a:ext cx="564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Zeit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820886" y="3563633"/>
            <a:ext cx="53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+12 h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401789" y="3563633"/>
            <a:ext cx="53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+24 h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7078683" y="3559180"/>
            <a:ext cx="53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+18 h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4646211" y="3563633"/>
            <a:ext cx="455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+6 h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3764368" y="3559180"/>
            <a:ext cx="451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+2 h</a:t>
            </a:r>
          </a:p>
        </p:txBody>
      </p:sp>
      <p:sp>
        <p:nvSpPr>
          <p:cNvPr id="31" name="Pfeil nach rechts 30"/>
          <p:cNvSpPr/>
          <p:nvPr/>
        </p:nvSpPr>
        <p:spPr>
          <a:xfrm rot="2916715">
            <a:off x="2600467" y="3237688"/>
            <a:ext cx="735153" cy="58370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1567041" y="2662338"/>
            <a:ext cx="19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Aktueller Zeitpunkt</a:t>
            </a:r>
          </a:p>
        </p:txBody>
      </p:sp>
    </p:spTree>
    <p:extLst>
      <p:ext uri="{BB962C8B-B14F-4D97-AF65-F5344CB8AC3E}">
        <p14:creationId xmlns:p14="http://schemas.microsoft.com/office/powerpoint/2010/main" val="3161873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Auswertung der Optimierungsergebnisse 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2861" y="1979835"/>
            <a:ext cx="72052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01.01.2019 – 29.11.2020    vs.    27.07.2021 – 10.10.2021</a:t>
            </a:r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1428040"/>
            <a:ext cx="6482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Vergleich historischer Zeitraum mit Optimierungszeitraum</a:t>
            </a:r>
          </a:p>
        </p:txBody>
      </p:sp>
      <p:sp>
        <p:nvSpPr>
          <p:cNvPr id="15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2861" y="3397303"/>
            <a:ext cx="72052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Ablaufwerte, Zulaufbelastung, O2-Sollwerte, spezifische Energie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2845508"/>
            <a:ext cx="46133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Relevante Kenngrößen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5" y="4236772"/>
            <a:ext cx="7952334" cy="220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65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Ablauf Nges (Laborwerte)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8" y="1638717"/>
            <a:ext cx="5885274" cy="3247048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11" y="2535186"/>
            <a:ext cx="5885277" cy="324704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818885" y="1330940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Optimierung (2019/2020)</a:t>
            </a:r>
          </a:p>
        </p:txBody>
      </p:sp>
      <p:sp>
        <p:nvSpPr>
          <p:cNvPr id="13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7618599" y="2215131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Optimierung (2021)</a:t>
            </a:r>
          </a:p>
        </p:txBody>
      </p:sp>
      <p:sp>
        <p:nvSpPr>
          <p:cNvPr id="14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6723529" y="6060990"/>
            <a:ext cx="138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-16,2 %</a:t>
            </a:r>
          </a:p>
        </p:txBody>
      </p:sp>
    </p:spTree>
    <p:extLst>
      <p:ext uri="{BB962C8B-B14F-4D97-AF65-F5344CB8AC3E}">
        <p14:creationId xmlns:p14="http://schemas.microsoft.com/office/powerpoint/2010/main" val="197355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Ablauf NO3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8" y="1638717"/>
            <a:ext cx="5885274" cy="3247047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11" y="2535186"/>
            <a:ext cx="5885276" cy="324704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818885" y="1330940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Optimierung (2019/2020)</a:t>
            </a:r>
          </a:p>
        </p:txBody>
      </p:sp>
      <p:sp>
        <p:nvSpPr>
          <p:cNvPr id="13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7618599" y="2215131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Optimierung (2021)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6723529" y="6060990"/>
            <a:ext cx="138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-27,4 %</a:t>
            </a:r>
          </a:p>
        </p:txBody>
      </p:sp>
    </p:spTree>
    <p:extLst>
      <p:ext uri="{BB962C8B-B14F-4D97-AF65-F5344CB8AC3E}">
        <p14:creationId xmlns:p14="http://schemas.microsoft.com/office/powerpoint/2010/main" val="93664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Ablauf NH4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8" y="1638717"/>
            <a:ext cx="5885273" cy="3247047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11" y="2535186"/>
            <a:ext cx="5885276" cy="32470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818885" y="1330940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Optimierung (2019/2020)</a:t>
            </a:r>
          </a:p>
        </p:txBody>
      </p:sp>
      <p:sp>
        <p:nvSpPr>
          <p:cNvPr id="13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7618599" y="2215131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Optimierung (2021)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6373220" y="6073268"/>
            <a:ext cx="138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+12,9 %</a:t>
            </a:r>
          </a:p>
        </p:txBody>
      </p:sp>
      <p:sp>
        <p:nvSpPr>
          <p:cNvPr id="3" name="Ellipse 2"/>
          <p:cNvSpPr/>
          <p:nvPr/>
        </p:nvSpPr>
        <p:spPr>
          <a:xfrm>
            <a:off x="7503459" y="2608729"/>
            <a:ext cx="510988" cy="3173506"/>
          </a:xfrm>
          <a:prstGeom prst="ellipse">
            <a:avLst/>
          </a:prstGeom>
          <a:solidFill>
            <a:schemeClr val="accent1">
              <a:alpha val="4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5770001" y="6374085"/>
            <a:ext cx="3840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NH4 im Mittel höher, aber weniger Spitzen</a:t>
            </a:r>
          </a:p>
        </p:txBody>
      </p:sp>
    </p:spTree>
    <p:extLst>
      <p:ext uri="{BB962C8B-B14F-4D97-AF65-F5344CB8AC3E}">
        <p14:creationId xmlns:p14="http://schemas.microsoft.com/office/powerpoint/2010/main" val="202558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Ablauf NH4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66" y="1405214"/>
            <a:ext cx="8065627" cy="5070216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13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4714711" y="1027633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Ereignis am 15./16.08.2021</a:t>
            </a:r>
          </a:p>
        </p:txBody>
      </p:sp>
    </p:spTree>
    <p:extLst>
      <p:ext uri="{BB962C8B-B14F-4D97-AF65-F5344CB8AC3E}">
        <p14:creationId xmlns:p14="http://schemas.microsoft.com/office/powerpoint/2010/main" val="2998958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Ablauf Pges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8" y="1638717"/>
            <a:ext cx="5885273" cy="3247046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12" y="2535186"/>
            <a:ext cx="5885274" cy="32470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818885" y="1330940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Optimierung (2019/2020)</a:t>
            </a:r>
          </a:p>
        </p:txBody>
      </p:sp>
      <p:sp>
        <p:nvSpPr>
          <p:cNvPr id="13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7618599" y="2215131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Optimierung (2021)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6373220" y="6073268"/>
            <a:ext cx="138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-25,7 %</a:t>
            </a:r>
          </a:p>
        </p:txBody>
      </p:sp>
    </p:spTree>
    <p:extLst>
      <p:ext uri="{BB962C8B-B14F-4D97-AF65-F5344CB8AC3E}">
        <p14:creationId xmlns:p14="http://schemas.microsoft.com/office/powerpoint/2010/main" val="3072116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Zulaufbelastung und elektrische Leistung in der Biologie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8" y="1702539"/>
            <a:ext cx="5885273" cy="3119402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70" y="2535186"/>
            <a:ext cx="5165358" cy="324704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818885" y="1330940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Optimierung (2019/2020)</a:t>
            </a:r>
          </a:p>
        </p:txBody>
      </p:sp>
      <p:sp>
        <p:nvSpPr>
          <p:cNvPr id="13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7618599" y="2215131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Optimierung (2021)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6373220" y="6073268"/>
            <a:ext cx="24749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Zulaufbelastung: +33,10 %</a:t>
            </a:r>
          </a:p>
          <a:p>
            <a:pPr algn="ctr">
              <a:spcAft>
                <a:spcPts val="600"/>
              </a:spcAft>
            </a:pP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Leistung: +19,85 %</a:t>
            </a:r>
          </a:p>
        </p:txBody>
      </p:sp>
    </p:spTree>
    <p:extLst>
      <p:ext uri="{BB962C8B-B14F-4D97-AF65-F5344CB8AC3E}">
        <p14:creationId xmlns:p14="http://schemas.microsoft.com/office/powerpoint/2010/main" val="3134154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Spezifische Energie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9" y="1638717"/>
            <a:ext cx="5885271" cy="3247046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812" y="2535186"/>
            <a:ext cx="5885274" cy="324704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818885" y="1330940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Optimierung (2019/2020)</a:t>
            </a:r>
          </a:p>
        </p:txBody>
      </p:sp>
      <p:sp>
        <p:nvSpPr>
          <p:cNvPr id="13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7618599" y="2215131"/>
            <a:ext cx="27676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Optimierung (2021)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6785596" y="6073268"/>
            <a:ext cx="138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-9,96 %</a:t>
            </a:r>
          </a:p>
        </p:txBody>
      </p:sp>
      <p:sp>
        <p:nvSpPr>
          <p:cNvPr id="9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410067" y="5782233"/>
            <a:ext cx="3042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Optimierung </a:t>
            </a:r>
            <a:r>
              <a:rPr lang="de-DE" sz="1400" dirty="0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Mittel niedriger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400" dirty="0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weniger Fluktuation</a:t>
            </a:r>
          </a:p>
        </p:txBody>
      </p:sp>
      <p:sp>
        <p:nvSpPr>
          <p:cNvPr id="10" name="Rechteck 9"/>
          <p:cNvSpPr/>
          <p:nvPr/>
        </p:nvSpPr>
        <p:spPr>
          <a:xfrm>
            <a:off x="6884895" y="5964794"/>
            <a:ext cx="1219200" cy="498759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898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Überblick Optimierungsergebnisse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09266" y="1329367"/>
            <a:ext cx="21288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Ablaufwerte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185845"/>
              </p:ext>
            </p:extLst>
          </p:nvPr>
        </p:nvGraphicFramePr>
        <p:xfrm>
          <a:off x="3116771" y="1329367"/>
          <a:ext cx="6596572" cy="135255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2343750">
                  <a:extLst>
                    <a:ext uri="{9D8B030D-6E8A-4147-A177-3AD203B41FA5}">
                      <a16:colId xmlns:a16="http://schemas.microsoft.com/office/drawing/2014/main" xmlns="" val="4019252033"/>
                    </a:ext>
                  </a:extLst>
                </a:gridCol>
                <a:gridCol w="1242204">
                  <a:extLst>
                    <a:ext uri="{9D8B030D-6E8A-4147-A177-3AD203B41FA5}">
                      <a16:colId xmlns:a16="http://schemas.microsoft.com/office/drawing/2014/main" xmlns="" val="551066312"/>
                    </a:ext>
                  </a:extLst>
                </a:gridCol>
                <a:gridCol w="1224950">
                  <a:extLst>
                    <a:ext uri="{9D8B030D-6E8A-4147-A177-3AD203B41FA5}">
                      <a16:colId xmlns:a16="http://schemas.microsoft.com/office/drawing/2014/main" xmlns="" val="1793693478"/>
                    </a:ext>
                  </a:extLst>
                </a:gridCol>
                <a:gridCol w="890712">
                  <a:extLst>
                    <a:ext uri="{9D8B030D-6E8A-4147-A177-3AD203B41FA5}">
                      <a16:colId xmlns:a16="http://schemas.microsoft.com/office/drawing/2014/main" xmlns="" val="640828011"/>
                    </a:ext>
                  </a:extLst>
                </a:gridCol>
                <a:gridCol w="894956">
                  <a:extLst>
                    <a:ext uri="{9D8B030D-6E8A-4147-A177-3AD203B41FA5}">
                      <a16:colId xmlns:a16="http://schemas.microsoft.com/office/drawing/2014/main" xmlns="" val="1579416997"/>
                    </a:ext>
                  </a:extLst>
                </a:gridCol>
              </a:tblGrid>
              <a:tr h="58102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effectLst/>
                        </a:rPr>
                        <a:t>Parameter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effectLst/>
                        </a:rPr>
                        <a:t>Mittelwert:     01.01.19 - 29.11.20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effectLst/>
                        </a:rPr>
                        <a:t>Mittelwert:  27.07.21 - 10.10.21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effectLst/>
                        </a:rPr>
                        <a:t>Differenz absolut 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effectLst/>
                        </a:rPr>
                        <a:t>Differenz relativ [%]     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7779797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WWTP_out_c_TN_L [mg/l]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6,287214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5,27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-1,02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-16,16</a:t>
                      </a:r>
                      <a:endParaRPr lang="de-DE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388263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WWTP_out_c_NH4_L [mg/l]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1,64703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0,21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u="none" strike="noStrike" dirty="0">
                          <a:effectLst/>
                        </a:rPr>
                        <a:t>12,93</a:t>
                      </a:r>
                      <a:endParaRPr lang="de-DE" sz="1100" b="1" i="0" u="none" strike="noStrike" dirty="0">
                        <a:solidFill>
                          <a:srgbClr val="C6591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917313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WWTP_out_c_NO3_L [mg/l]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4,248317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3,08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-1,17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-27,44</a:t>
                      </a:r>
                      <a:endParaRPr lang="de-DE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96551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WWTP_out_c_TP_L [mg/l]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1,088856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0,81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-0,28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-25,69</a:t>
                      </a:r>
                      <a:endParaRPr lang="de-DE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723799548"/>
                  </a:ext>
                </a:extLst>
              </a:tr>
            </a:tbl>
          </a:graphicData>
        </a:graphic>
      </p:graphicFrame>
      <p:sp>
        <p:nvSpPr>
          <p:cNvPr id="11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09266" y="3170954"/>
            <a:ext cx="21288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O2-Sollwerte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49809"/>
              </p:ext>
            </p:extLst>
          </p:nvPr>
        </p:nvGraphicFramePr>
        <p:xfrm>
          <a:off x="3116771" y="3170954"/>
          <a:ext cx="6596571" cy="11037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6610">
                  <a:extLst>
                    <a:ext uri="{9D8B030D-6E8A-4147-A177-3AD203B41FA5}">
                      <a16:colId xmlns:a16="http://schemas.microsoft.com/office/drawing/2014/main" xmlns="" val="3371105457"/>
                    </a:ext>
                  </a:extLst>
                </a:gridCol>
                <a:gridCol w="1078302">
                  <a:extLst>
                    <a:ext uri="{9D8B030D-6E8A-4147-A177-3AD203B41FA5}">
                      <a16:colId xmlns:a16="http://schemas.microsoft.com/office/drawing/2014/main" xmlns="" val="1889034157"/>
                    </a:ext>
                  </a:extLst>
                </a:gridCol>
                <a:gridCol w="1216325">
                  <a:extLst>
                    <a:ext uri="{9D8B030D-6E8A-4147-A177-3AD203B41FA5}">
                      <a16:colId xmlns:a16="http://schemas.microsoft.com/office/drawing/2014/main" xmlns="" val="3047667825"/>
                    </a:ext>
                  </a:extLst>
                </a:gridCol>
                <a:gridCol w="1285334">
                  <a:extLst>
                    <a:ext uri="{9D8B030D-6E8A-4147-A177-3AD203B41FA5}">
                      <a16:colId xmlns:a16="http://schemas.microsoft.com/office/drawing/2014/main" xmlns="" val="3245964960"/>
                    </a:ext>
                  </a:extLst>
                </a:gridCol>
              </a:tblGrid>
              <a:tr h="32274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effectLst/>
                        </a:rPr>
                        <a:t>Parameter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effectLst/>
                        </a:rPr>
                        <a:t>Mittelwerte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effectLst/>
                        </a:rPr>
                        <a:t>Differenz absolut 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effectLst/>
                        </a:rPr>
                        <a:t>Differenz relativ [%]    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7693639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BN1_c_O2 [mg/l] (2019/2020)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1,13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-0,27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-23,64</a:t>
                      </a:r>
                      <a:endParaRPr lang="de-DE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9809483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BN1_c_O2_recomm [Nm³/h] (2021)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0,86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08730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BN2_c_O2 [mg/l] (2019/2020)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1,12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>
                          <a:effectLst/>
                        </a:rPr>
                        <a:t>-0,28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1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-25,32</a:t>
                      </a:r>
                      <a:endParaRPr lang="de-DE" sz="11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767858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BN2_c_O2_recomm [Nm³/h] (2021)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 dirty="0">
                          <a:effectLst/>
                        </a:rPr>
                        <a:t>0,84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589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45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Agenda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2861" y="2311530"/>
            <a:ext cx="72052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Prinzip des Optimierungssystems von Xylem TSO (aquatune)</a:t>
            </a:r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1759735"/>
            <a:ext cx="46133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Überblick</a:t>
            </a:r>
          </a:p>
        </p:txBody>
      </p:sp>
      <p:sp>
        <p:nvSpPr>
          <p:cNvPr id="15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2861" y="3728998"/>
            <a:ext cx="72052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Bisherige Optimierungsergebnisse auf der ARA Pustertal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3177203"/>
            <a:ext cx="46133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Auswertung</a:t>
            </a:r>
          </a:p>
        </p:txBody>
      </p:sp>
      <p:sp>
        <p:nvSpPr>
          <p:cNvPr id="17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2861" y="5233577"/>
            <a:ext cx="720529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Bedienung des Systems und Umgang mit Systemmeldungen</a:t>
            </a: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4681782"/>
            <a:ext cx="46133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Schulung des Betriebspersonals</a:t>
            </a:r>
          </a:p>
        </p:txBody>
      </p:sp>
    </p:spTree>
    <p:extLst>
      <p:ext uri="{BB962C8B-B14F-4D97-AF65-F5344CB8AC3E}">
        <p14:creationId xmlns:p14="http://schemas.microsoft.com/office/powerpoint/2010/main" val="2358400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Schulung des Betriebspersonals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2861" y="2154003"/>
            <a:ext cx="856972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Vorschläge      •  Prognosen      •  Info-, Warn- und Fehlermeldungen</a:t>
            </a:r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1674778"/>
            <a:ext cx="6482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Signale des Optimierungssystems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2892214"/>
            <a:ext cx="46133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Beispiele anhand der aquatune-Anzeige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95" y="4078493"/>
            <a:ext cx="8414268" cy="2326503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3421109"/>
            <a:ext cx="47788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Wie muss bei Meldungen reagiert werden?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4" y="1135039"/>
            <a:ext cx="6482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Starten / Stoppen des Optimierungssystems</a:t>
            </a:r>
          </a:p>
        </p:txBody>
      </p:sp>
    </p:spTree>
    <p:extLst>
      <p:ext uri="{BB962C8B-B14F-4D97-AF65-F5344CB8AC3E}">
        <p14:creationId xmlns:p14="http://schemas.microsoft.com/office/powerpoint/2010/main" val="1133735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9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Starten des Optimierungssystems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48" y="1109799"/>
            <a:ext cx="9731709" cy="4793908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57385" y="5544458"/>
            <a:ext cx="1458500" cy="34834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991749" y="5892802"/>
            <a:ext cx="358078" cy="362855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177839" y="6161313"/>
            <a:ext cx="2087876" cy="312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aller Prozesse</a:t>
            </a:r>
          </a:p>
        </p:txBody>
      </p:sp>
    </p:spTree>
    <p:extLst>
      <p:ext uri="{BB962C8B-B14F-4D97-AF65-F5344CB8AC3E}">
        <p14:creationId xmlns:p14="http://schemas.microsoft.com/office/powerpoint/2010/main" val="2124167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9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Stoppen des Optimierungssystems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9" y="1109798"/>
            <a:ext cx="9743810" cy="4791244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 flipH="1" flipV="1">
            <a:off x="1601348" y="5892802"/>
            <a:ext cx="358078" cy="362855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918067" y="6161313"/>
            <a:ext cx="2087876" cy="312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Stoppen aller Prozesse</a:t>
            </a:r>
          </a:p>
        </p:txBody>
      </p:sp>
    </p:spTree>
    <p:extLst>
      <p:ext uri="{BB962C8B-B14F-4D97-AF65-F5344CB8AC3E}">
        <p14:creationId xmlns:p14="http://schemas.microsoft.com/office/powerpoint/2010/main" val="2998101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Signale des Optimierungssystems – Visualisierung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42" y="1074439"/>
            <a:ext cx="7674837" cy="5506155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1093695" y="1272988"/>
            <a:ext cx="1748118" cy="2187389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25400">
            <a:solidFill>
              <a:srgbClr val="008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Ellipse 5"/>
          <p:cNvSpPr/>
          <p:nvPr/>
        </p:nvSpPr>
        <p:spPr>
          <a:xfrm>
            <a:off x="2904569" y="1156445"/>
            <a:ext cx="2160490" cy="4589931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25400">
            <a:solidFill>
              <a:srgbClr val="008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Ellipse 6"/>
          <p:cNvSpPr/>
          <p:nvPr/>
        </p:nvSpPr>
        <p:spPr>
          <a:xfrm>
            <a:off x="4943313" y="986116"/>
            <a:ext cx="2160490" cy="5710519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25400">
            <a:solidFill>
              <a:srgbClr val="008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Ellipse 7"/>
          <p:cNvSpPr/>
          <p:nvPr/>
        </p:nvSpPr>
        <p:spPr>
          <a:xfrm>
            <a:off x="7067942" y="1237130"/>
            <a:ext cx="1972183" cy="2761130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25400">
            <a:solidFill>
              <a:srgbClr val="008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Ellipse 8"/>
          <p:cNvSpPr/>
          <p:nvPr/>
        </p:nvSpPr>
        <p:spPr>
          <a:xfrm>
            <a:off x="6947646" y="3756212"/>
            <a:ext cx="2128339" cy="2913528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25400">
            <a:solidFill>
              <a:srgbClr val="0085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1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Signale des Optimierungssystems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42" y="1074439"/>
            <a:ext cx="7674837" cy="5506154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8812309" y="1990166"/>
            <a:ext cx="699246" cy="1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432224" y="1836277"/>
            <a:ext cx="1390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Alive</a:t>
            </a: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-Signal</a:t>
            </a:r>
          </a:p>
        </p:txBody>
      </p:sp>
    </p:spTree>
    <p:extLst>
      <p:ext uri="{BB962C8B-B14F-4D97-AF65-F5344CB8AC3E}">
        <p14:creationId xmlns:p14="http://schemas.microsoft.com/office/powerpoint/2010/main" val="3814547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Signale des Optimierungssystems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20" y="1074439"/>
            <a:ext cx="7668081" cy="5506155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8668872" y="2321859"/>
            <a:ext cx="699246" cy="1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68118" y="2167970"/>
            <a:ext cx="169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Info: Anlaufphase</a:t>
            </a:r>
          </a:p>
        </p:txBody>
      </p:sp>
    </p:spTree>
    <p:extLst>
      <p:ext uri="{BB962C8B-B14F-4D97-AF65-F5344CB8AC3E}">
        <p14:creationId xmlns:p14="http://schemas.microsoft.com/office/powerpoint/2010/main" val="253141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Signale des Optimierungssystems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20" y="1076863"/>
            <a:ext cx="7668081" cy="5501307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8668872" y="2653552"/>
            <a:ext cx="699246" cy="1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68118" y="2499663"/>
            <a:ext cx="169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Error: OPC-Input</a:t>
            </a:r>
          </a:p>
        </p:txBody>
      </p:sp>
    </p:spTree>
    <p:extLst>
      <p:ext uri="{BB962C8B-B14F-4D97-AF65-F5344CB8AC3E}">
        <p14:creationId xmlns:p14="http://schemas.microsoft.com/office/powerpoint/2010/main" val="174309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Signale des Optimierungssystems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69" y="1076863"/>
            <a:ext cx="7663983" cy="5501307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8668872" y="3003173"/>
            <a:ext cx="699246" cy="1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424216" y="2849284"/>
            <a:ext cx="169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Error: Optimierung</a:t>
            </a:r>
          </a:p>
        </p:txBody>
      </p:sp>
    </p:spTree>
    <p:extLst>
      <p:ext uri="{BB962C8B-B14F-4D97-AF65-F5344CB8AC3E}">
        <p14:creationId xmlns:p14="http://schemas.microsoft.com/office/powerpoint/2010/main" val="3530550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Signale des Optimierungssystems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96" y="1076863"/>
            <a:ext cx="7661329" cy="5501307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8668872" y="3352797"/>
            <a:ext cx="699246" cy="1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68118" y="3198908"/>
            <a:ext cx="1939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Info: Keine Prognose</a:t>
            </a:r>
          </a:p>
        </p:txBody>
      </p:sp>
    </p:spTree>
    <p:extLst>
      <p:ext uri="{BB962C8B-B14F-4D97-AF65-F5344CB8AC3E}">
        <p14:creationId xmlns:p14="http://schemas.microsoft.com/office/powerpoint/2010/main" val="2178498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Signale des Optimierungssystems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90" y="1076863"/>
            <a:ext cx="7651940" cy="5501307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8668872" y="3675525"/>
            <a:ext cx="699246" cy="1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421205" y="3519738"/>
            <a:ext cx="2175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Info: Ersatzwertstrategie</a:t>
            </a:r>
          </a:p>
        </p:txBody>
      </p:sp>
    </p:spTree>
    <p:extLst>
      <p:ext uri="{BB962C8B-B14F-4D97-AF65-F5344CB8AC3E}">
        <p14:creationId xmlns:p14="http://schemas.microsoft.com/office/powerpoint/2010/main" val="276774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cene, pier, long&#10;&#10;Description automatically generated">
            <a:extLst>
              <a:ext uri="{FF2B5EF4-FFF2-40B4-BE49-F238E27FC236}">
                <a16:creationId xmlns:a16="http://schemas.microsoft.com/office/drawing/2014/main" xmlns="" id="{FCF63BF4-FF7D-4DF7-B97A-5ED20DC678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10" y="-3"/>
            <a:ext cx="12206010" cy="6858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527C632-A751-CB4A-8016-44F195615F3A}"/>
              </a:ext>
            </a:extLst>
          </p:cNvPr>
          <p:cNvSpPr/>
          <p:nvPr/>
        </p:nvSpPr>
        <p:spPr>
          <a:xfrm>
            <a:off x="0" y="-1"/>
            <a:ext cx="12191998" cy="6858001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xmlns="" id="{04A25FDE-0609-DE4F-89B1-314A35D62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2EB843-C1FE-B348-AEEA-926A2389572E}"/>
              </a:ext>
            </a:extLst>
          </p:cNvPr>
          <p:cNvSpPr/>
          <p:nvPr/>
        </p:nvSpPr>
        <p:spPr>
          <a:xfrm>
            <a:off x="-14008" y="2897808"/>
            <a:ext cx="12188952" cy="1869769"/>
          </a:xfrm>
          <a:prstGeom prst="rect">
            <a:avLst/>
          </a:prstGeom>
          <a:solidFill>
            <a:srgbClr val="001335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B82C9A-A4E1-874C-8D6C-374E782957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203B32B-4548-4121-804F-7FA5B9E3389F}"/>
              </a:ext>
            </a:extLst>
          </p:cNvPr>
          <p:cNvSpPr txBox="1"/>
          <p:nvPr/>
        </p:nvSpPr>
        <p:spPr>
          <a:xfrm>
            <a:off x="2109795" y="1527142"/>
            <a:ext cx="7941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3200" b="1" dirty="0">
                <a:solidFill>
                  <a:prstClr val="white"/>
                </a:solidFill>
                <a:effectLst>
                  <a:outerShdw blurRad="971053" algn="ctr" rotWithShape="0">
                    <a:prstClr val="black">
                      <a:alpha val="90973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Datengetriebener Ansatz zur</a:t>
            </a:r>
            <a:br>
              <a:rPr lang="de-DE" sz="3200" b="1" dirty="0">
                <a:solidFill>
                  <a:prstClr val="white"/>
                </a:solidFill>
                <a:effectLst>
                  <a:outerShdw blurRad="971053" algn="ctr" rotWithShape="0">
                    <a:prstClr val="black">
                      <a:alpha val="90973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e-DE" sz="3200" b="1" dirty="0">
                <a:solidFill>
                  <a:prstClr val="white"/>
                </a:solidFill>
                <a:effectLst>
                  <a:outerShdw blurRad="971053" algn="ctr" rotWithShape="0">
                    <a:prstClr val="black">
                      <a:alpha val="90973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Optimierung des Anlagenbetriebs</a:t>
            </a: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971053" algn="ctr" rotWithShape="0">
                  <a:prstClr val="black">
                    <a:alpha val="90973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FE78C73-6ED9-442D-AE1B-91C6BBF2CE24}"/>
              </a:ext>
            </a:extLst>
          </p:cNvPr>
          <p:cNvSpPr/>
          <p:nvPr/>
        </p:nvSpPr>
        <p:spPr>
          <a:xfrm>
            <a:off x="299153" y="3256893"/>
            <a:ext cx="3811293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029" eaLnBrk="1" fontAlgn="auto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000" b="1" noProof="0" dirty="0">
                <a:solidFill>
                  <a:srgbClr val="18A2C2"/>
                </a:solidFill>
                <a:effectLst>
                  <a:outerShdw blurRad="571500" algn="ctr" rotWithShape="0">
                    <a:prstClr val="black">
                      <a:alpha val="5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Identifizierung von </a:t>
            </a:r>
            <a:r>
              <a:rPr lang="de-DE" sz="2000" b="1" dirty="0">
                <a:solidFill>
                  <a:srgbClr val="18A2C2"/>
                </a:solidFill>
                <a:effectLst>
                  <a:outerShdw blurRad="571500" algn="ctr" rotWithShape="0">
                    <a:prstClr val="black">
                      <a:alpha val="5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Optimierungsm</a:t>
            </a:r>
            <a:r>
              <a:rPr lang="de-DE" sz="2000" b="1" noProof="0" dirty="0" err="1">
                <a:solidFill>
                  <a:srgbClr val="18A2C2"/>
                </a:solidFill>
                <a:effectLst>
                  <a:outerShdw blurRad="571500" algn="ctr" rotWithShape="0">
                    <a:prstClr val="black">
                      <a:alpha val="5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öglichkeiten</a:t>
            </a:r>
            <a:endParaRPr kumimoji="0" lang="de-DE" sz="700" b="0" i="0" u="none" strike="noStrike" kern="1200" cap="none" spc="30" normalizeH="0" baseline="0" noProof="0" dirty="0">
              <a:ln>
                <a:noFill/>
              </a:ln>
              <a:solidFill>
                <a:srgbClr val="18A2C2"/>
              </a:solidFill>
              <a:effectLst>
                <a:outerShdw blurRad="571500" algn="ctr" rotWithShape="0">
                  <a:prstClr val="black">
                    <a:alpha val="56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029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Verringerung des Verbrauchs von Ressourcen (z.B. elektrische Energie und Chemikalien)</a:t>
            </a:r>
            <a:endParaRPr lang="de-DE" sz="1600" spc="30" dirty="0">
              <a:solidFill>
                <a:schemeClr val="bg1"/>
              </a:solidFill>
              <a:effectLst>
                <a:outerShdw blurRad="571500" algn="ctr" rotWithShape="0">
                  <a:prstClr val="black">
                    <a:alpha val="56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7497569-9AF2-4AAE-8882-37A6085FD326}"/>
              </a:ext>
            </a:extLst>
          </p:cNvPr>
          <p:cNvSpPr/>
          <p:nvPr/>
        </p:nvSpPr>
        <p:spPr>
          <a:xfrm>
            <a:off x="8516964" y="3292575"/>
            <a:ext cx="3474591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>
                <a:solidFill>
                  <a:srgbClr val="18A2C2"/>
                </a:solidFill>
                <a:effectLst>
                  <a:outerShdw blurRad="546100" algn="ctr" rotWithShape="0">
                    <a:srgbClr val="001335"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Erhöhung der Zuverlässigkeit</a:t>
            </a:r>
            <a:endParaRPr kumimoji="0" lang="de-DE" sz="800" b="0" i="0" u="none" strike="noStrike" kern="1200" cap="none" spc="30" normalizeH="0" baseline="0" noProof="0" dirty="0">
              <a:ln>
                <a:noFill/>
              </a:ln>
              <a:solidFill>
                <a:srgbClr val="18A2C2"/>
              </a:solidFill>
              <a:effectLst>
                <a:outerShdw blurRad="571500" algn="ctr" rotWithShape="0">
                  <a:prstClr val="black">
                    <a:alpha val="56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914029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Datengetriebene Echtzeit-Assistenzsysteme, die kontinuierlich verfeinert werden können </a:t>
            </a:r>
            <a:endParaRPr kumimoji="0" lang="de-DE" sz="1600" b="0" i="0" u="none" strike="noStrike" kern="1200" cap="none" spc="3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71500" algn="ctr" rotWithShape="0">
                  <a:prstClr val="black">
                    <a:alpha val="56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378F0C-0615-4074-A062-7CCCA9257E35}"/>
              </a:ext>
            </a:extLst>
          </p:cNvPr>
          <p:cNvSpPr/>
          <p:nvPr/>
        </p:nvSpPr>
        <p:spPr>
          <a:xfrm>
            <a:off x="4408057" y="3264076"/>
            <a:ext cx="4036719" cy="1472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029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b="1" dirty="0">
                <a:solidFill>
                  <a:srgbClr val="18A2C2"/>
                </a:solidFill>
                <a:effectLst>
                  <a:outerShdw blurRad="571500" algn="ctr" rotWithShape="0">
                    <a:prstClr val="black">
                      <a:alpha val="56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Minimierung von Betriebsrisiken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18A2C2"/>
              </a:solidFill>
              <a:effectLst>
                <a:outerShdw blurRad="571500" algn="ctr" rotWithShape="0">
                  <a:prstClr val="black">
                    <a:alpha val="56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Erhöhte Transparenz der Betriebsabläufe, Frühwarnsysteme und automatisierter Anlagenbetrieb </a:t>
            </a:r>
            <a:endParaRPr lang="de-DE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42C3F2-F897-0C47-97D5-28852F0BE4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5840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Signale des Optimierungssystems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90" y="1080234"/>
            <a:ext cx="7651940" cy="5494564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8803345" y="5029200"/>
            <a:ext cx="699246" cy="1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421205" y="4767590"/>
            <a:ext cx="169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Einzelfehler für Ablauf NH4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8616215" y="2996879"/>
            <a:ext cx="699246" cy="1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8616215" y="3346299"/>
            <a:ext cx="699246" cy="1"/>
          </a:xfrm>
          <a:prstGeom prst="straightConnector1">
            <a:avLst/>
          </a:prstGeom>
          <a:ln w="38100">
            <a:solidFill>
              <a:srgbClr val="0085A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598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Einzelfehlermeldungen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2861" y="1979835"/>
            <a:ext cx="108109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Einzelmeldungen für Zulaufmenge, Temperatur, Ablauf-NH4, Ablauf-NO3, </a:t>
            </a:r>
            <a:r>
              <a:rPr lang="de-DE" sz="1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Leistung, O2-Werte</a:t>
            </a:r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1428040"/>
            <a:ext cx="6482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Welcher Parameter ist gestört?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752395" y="2845689"/>
            <a:ext cx="46133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Welcher Fehler liegt vor?</a:t>
            </a:r>
          </a:p>
        </p:txBody>
      </p:sp>
      <p:sp>
        <p:nvSpPr>
          <p:cNvPr id="9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932861" y="3406591"/>
            <a:ext cx="10810904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Fehlende Daten innerhalb der </a:t>
            </a:r>
            <a:r>
              <a:rPr lang="de-DE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letzten 48 Stunden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Wertebereich des Parameters ist </a:t>
            </a:r>
            <a:r>
              <a:rPr lang="de-DE" sz="1900" dirty="0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</a:t>
            </a: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verletzt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Wertebereich des Parameters war in den </a:t>
            </a:r>
            <a:r>
              <a:rPr lang="de-DE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letzten 48 Stunden </a:t>
            </a: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verletzt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Parameter steht </a:t>
            </a:r>
            <a:r>
              <a:rPr lang="de-DE" sz="1900" dirty="0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</a:t>
            </a: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seit längerer Zeit konstant an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Parameter stand in den </a:t>
            </a:r>
            <a:r>
              <a:rPr lang="de-DE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letzten 48 Stunden</a:t>
            </a: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längere Zeit konstant an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Sonstiger Fehler (</a:t>
            </a:r>
            <a:r>
              <a:rPr lang="de-DE" sz="1900" dirty="0">
                <a:solidFill>
                  <a:srgbClr val="0085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aktuell</a:t>
            </a: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Sonstiger Fehler (in den </a:t>
            </a:r>
            <a:r>
              <a:rPr lang="de-DE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letzten 48 Stunden</a:t>
            </a: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86B82FE2-0E30-4C4F-91F5-31E357DFCB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89219" y="3487075"/>
            <a:ext cx="2478663" cy="2478663"/>
          </a:xfrm>
          <a:prstGeom prst="rect">
            <a:avLst/>
          </a:prstGeom>
        </p:spPr>
      </p:pic>
      <p:sp>
        <p:nvSpPr>
          <p:cNvPr id="12" name="Copy">
            <a:extLst>
              <a:ext uri="{FF2B5EF4-FFF2-40B4-BE49-F238E27FC236}">
                <a16:creationId xmlns:a16="http://schemas.microsoft.com/office/drawing/2014/main" xmlns="" id="{D6D5B465-4008-8D47-830E-6E382F54153C}"/>
              </a:ext>
            </a:extLst>
          </p:cNvPr>
          <p:cNvSpPr/>
          <p:nvPr/>
        </p:nvSpPr>
        <p:spPr>
          <a:xfrm>
            <a:off x="9559378" y="4218322"/>
            <a:ext cx="21029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000000"/>
              </a:buClr>
              <a:defRPr/>
            </a:pPr>
            <a:r>
              <a:rPr lang="de-DE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Steht eine </a:t>
            </a:r>
            <a:r>
              <a:rPr lang="de-DE" sz="1400" kern="0" dirty="0">
                <a:solidFill>
                  <a:srgbClr val="09163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aktuelle</a:t>
            </a:r>
            <a:r>
              <a:rPr lang="de-DE" sz="1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Meldung an, sollte die Messung überprüft werden</a:t>
            </a:r>
            <a:endParaRPr lang="de-DE" sz="105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6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8D58A084-FE4C-C546-B3CD-CBB89C7AB1AE}"/>
              </a:ext>
            </a:extLst>
          </p:cNvPr>
          <p:cNvSpPr txBox="1">
            <a:spLocks/>
          </p:cNvSpPr>
          <p:nvPr/>
        </p:nvSpPr>
        <p:spPr>
          <a:xfrm>
            <a:off x="457319" y="6545234"/>
            <a:ext cx="952748" cy="31276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B182539-E173-0A4E-9636-914AFD2CC19D}"/>
              </a:ext>
            </a:extLst>
          </p:cNvPr>
          <p:cNvSpPr txBox="1"/>
          <p:nvPr/>
        </p:nvSpPr>
        <p:spPr>
          <a:xfrm>
            <a:off x="5874123" y="1162324"/>
            <a:ext cx="6030832" cy="44678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914029">
              <a:spcAft>
                <a:spcPts val="1500"/>
              </a:spcAft>
              <a:buClr>
                <a:srgbClr val="18A2C2"/>
              </a:buClr>
              <a:defRPr/>
            </a:pPr>
            <a:r>
              <a:rPr lang="de-DE" sz="2000" b="1" dirty="0">
                <a:solidFill>
                  <a:prstClr val="white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Zusammenfassung</a:t>
            </a:r>
            <a:endParaRPr lang="de-DE" sz="1600" b="1" dirty="0">
              <a:solidFill>
                <a:prstClr val="white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lvl="0" defTabSz="914029">
              <a:spcAft>
                <a:spcPts val="1500"/>
              </a:spcAft>
              <a:buClr>
                <a:srgbClr val="18A2C2"/>
              </a:buClr>
              <a:defRPr/>
            </a:pPr>
            <a:endParaRPr lang="de-DE" sz="300" b="1" dirty="0">
              <a:solidFill>
                <a:prstClr val="white"/>
              </a:solidFill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lvl="0" defTabSz="914029">
              <a:spcAft>
                <a:spcPts val="600"/>
              </a:spcAft>
              <a:buClr>
                <a:srgbClr val="18A2C2"/>
              </a:buClr>
              <a:defRPr/>
            </a:pPr>
            <a:r>
              <a:rPr lang="de-DE" sz="1600" b="1" spc="100" dirty="0">
                <a:solidFill>
                  <a:srgbClr val="18A2C2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SICHERE EINHALTUNG VON GRENZWERTEN</a:t>
            </a:r>
          </a:p>
          <a:p>
            <a:pPr marL="228600" lvl="0" indent="-228600" defTabSz="914029">
              <a:spcAft>
                <a:spcPts val="400"/>
              </a:spcAft>
              <a:buClr>
                <a:srgbClr val="18A2C2"/>
              </a:buClr>
              <a:buFont typeface="System Font Regular"/>
              <a:buChar char="–"/>
              <a:defRPr/>
            </a:pPr>
            <a:r>
              <a:rPr lang="de-DE" sz="14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Trotz erhöhter Zulaufbelastung verbesserte Ablaufwerte</a:t>
            </a:r>
          </a:p>
          <a:p>
            <a:pPr marL="228600" lvl="0" indent="-228600" defTabSz="914029">
              <a:spcAft>
                <a:spcPts val="400"/>
              </a:spcAft>
              <a:buClr>
                <a:srgbClr val="18A2C2"/>
              </a:buClr>
              <a:buFont typeface="System Font Regular"/>
              <a:buChar char="–"/>
              <a:defRPr/>
            </a:pPr>
            <a:r>
              <a:rPr lang="de-DE" sz="14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Nges (vor allem NO3) und Pges im Ablauf deutlich reduziert</a:t>
            </a:r>
          </a:p>
          <a:p>
            <a:pPr marL="228600" lvl="0" indent="-228600" defTabSz="914029">
              <a:spcAft>
                <a:spcPts val="400"/>
              </a:spcAft>
              <a:buClr>
                <a:srgbClr val="18A2C2"/>
              </a:buClr>
              <a:buFont typeface="System Font Regular"/>
              <a:buChar char="–"/>
              <a:defRPr/>
            </a:pPr>
            <a:r>
              <a:rPr lang="de-DE" sz="14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t>NH4 im Mittel erhöht, aber weniger Spitzen</a:t>
            </a:r>
            <a:br>
              <a:rPr lang="de-DE" sz="1400" dirty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</a:br>
            <a:endParaRPr lang="de-DE" sz="1400" dirty="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lvl="0" defTabSz="914029">
              <a:spcBef>
                <a:spcPts val="300"/>
              </a:spcBef>
              <a:spcAft>
                <a:spcPts val="600"/>
              </a:spcAft>
              <a:buClr>
                <a:srgbClr val="18A2C2"/>
              </a:buClr>
              <a:defRPr/>
            </a:pPr>
            <a:r>
              <a:rPr lang="de-DE" sz="1600" b="1" spc="100" dirty="0">
                <a:solidFill>
                  <a:srgbClr val="18A2C2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RESULTATE</a:t>
            </a:r>
          </a:p>
          <a:p>
            <a:pPr marL="228600" indent="-228600" defTabSz="914029">
              <a:spcAft>
                <a:spcPts val="400"/>
              </a:spcAft>
              <a:buClr>
                <a:srgbClr val="18A2C2"/>
              </a:buClr>
              <a:buFont typeface="System Font Regular"/>
              <a:buChar char="–"/>
              <a:defRPr/>
            </a:pPr>
            <a:r>
              <a:rPr lang="de-DE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Energieeinsparungen von 10 % für die gesamte Biologie</a:t>
            </a:r>
          </a:p>
          <a:p>
            <a:pPr marL="228600" indent="-228600" defTabSz="914029">
              <a:spcAft>
                <a:spcPts val="400"/>
              </a:spcAft>
              <a:buClr>
                <a:srgbClr val="18A2C2"/>
              </a:buClr>
              <a:buFont typeface="System Font Regular"/>
              <a:buChar char="–"/>
              <a:defRPr/>
            </a:pPr>
            <a:r>
              <a:rPr lang="de-DE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Entspricht Energieeinsparung von ~12 % für die Belüftung</a:t>
            </a:r>
            <a:br>
              <a:rPr lang="de-DE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029" fontAlgn="base">
              <a:spcBef>
                <a:spcPts val="300"/>
              </a:spcBef>
              <a:spcAft>
                <a:spcPts val="600"/>
              </a:spcAft>
              <a:buClr>
                <a:srgbClr val="18A2C2"/>
              </a:buClr>
              <a:defRPr/>
            </a:pPr>
            <a:r>
              <a:rPr lang="de-DE" sz="1600" b="1" spc="100" dirty="0">
                <a:solidFill>
                  <a:srgbClr val="18A2C2"/>
                </a:solidFill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FLEXIBILITÄT</a:t>
            </a:r>
          </a:p>
          <a:p>
            <a:pPr marL="228600" lvl="0" indent="-228600" defTabSz="914029">
              <a:spcAft>
                <a:spcPts val="400"/>
              </a:spcAft>
              <a:buClr>
                <a:srgbClr val="18A2C2"/>
              </a:buClr>
              <a:buFont typeface="System Font Regular"/>
              <a:buChar char="–"/>
              <a:defRPr/>
            </a:pPr>
            <a:r>
              <a:rPr lang="de-DE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kann jederzeit konfiguriert werden</a:t>
            </a:r>
          </a:p>
          <a:p>
            <a:pPr marL="228600" lvl="0" indent="-228600" defTabSz="914029">
              <a:spcAft>
                <a:spcPts val="400"/>
              </a:spcAft>
              <a:buClr>
                <a:srgbClr val="18A2C2"/>
              </a:buClr>
              <a:buFont typeface="System Font Regular"/>
              <a:buChar char="–"/>
              <a:defRPr/>
            </a:pPr>
            <a:r>
              <a:rPr lang="de-DE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 Einsparung ↔ höhere Sicherheit</a:t>
            </a:r>
          </a:p>
          <a:p>
            <a:pPr marL="228600" lvl="0" indent="-228600" defTabSz="914029">
              <a:spcAft>
                <a:spcPts val="400"/>
              </a:spcAft>
              <a:buClr>
                <a:srgbClr val="18A2C2"/>
              </a:buClr>
              <a:buFont typeface="System Font Regular"/>
              <a:buChar char="–"/>
              <a:defRPr/>
            </a:pPr>
            <a:r>
              <a:rPr lang="de-DE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Kontinuierliche Betreuung und mögliche Anpassungen</a:t>
            </a:r>
          </a:p>
        </p:txBody>
      </p:sp>
    </p:spTree>
    <p:extLst>
      <p:ext uri="{BB962C8B-B14F-4D97-AF65-F5344CB8AC3E}">
        <p14:creationId xmlns:p14="http://schemas.microsoft.com/office/powerpoint/2010/main" val="6439035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D89134-DFAB-4548-9A12-5AF7E00CCB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16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899CE8-609F-0947-95AC-0D7342370D80}"/>
              </a:ext>
            </a:extLst>
          </p:cNvPr>
          <p:cNvSpPr txBox="1"/>
          <p:nvPr/>
        </p:nvSpPr>
        <p:spPr>
          <a:xfrm>
            <a:off x="667981" y="5288052"/>
            <a:ext cx="5579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0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18A2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solve water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A2C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1008D06-2EC6-1D43-A80A-303054B31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FBDD94-A364-4F94-8518-AFAC4ED52E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E4AAD1-9DED-CE45-BA1B-B0F80D405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5840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7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Xylem TSO (aquatune)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7C48FA2-AAA0-4654-86ED-ABCA3100DDAA}"/>
              </a:ext>
            </a:extLst>
          </p:cNvPr>
          <p:cNvSpPr txBox="1"/>
          <p:nvPr/>
        </p:nvSpPr>
        <p:spPr>
          <a:xfrm>
            <a:off x="1423312" y="1631864"/>
            <a:ext cx="915896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Digitales Echtzeit-Assistenzsystem, das mithilfe künstlicher neuronaler Netze die Kläranlagenabläufe regelt, um eine bessere Abwasseraufbereitung bei größtmöglicher Ressourceneffizienz zu erzielen.</a:t>
            </a:r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xmlns="" id="{12BA597D-2F67-49FA-9550-139D6BA88E5D}"/>
              </a:ext>
            </a:extLst>
          </p:cNvPr>
          <p:cNvSpPr txBox="1">
            <a:spLocks/>
          </p:cNvSpPr>
          <p:nvPr/>
        </p:nvSpPr>
        <p:spPr bwMode="auto">
          <a:xfrm>
            <a:off x="1463253" y="1230661"/>
            <a:ext cx="19899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08195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1" kern="1200">
                <a:solidFill>
                  <a:schemeClr val="bg2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195" rtl="0" eaLnBrk="0" fontAlgn="base" hangingPunct="0">
              <a:lnSpc>
                <a:spcPts val="2901"/>
              </a:lnSpc>
              <a:spcBef>
                <a:spcPct val="0"/>
              </a:spcBef>
              <a:spcAft>
                <a:spcPct val="0"/>
              </a:spcAft>
              <a:defRPr sz="2801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64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928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922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8561" algn="l" defTabSz="609641" rtl="0" eaLnBrk="1" fontAlgn="base" hangingPunct="1">
              <a:lnSpc>
                <a:spcPts val="3867"/>
              </a:lnSpc>
              <a:spcBef>
                <a:spcPct val="0"/>
              </a:spcBef>
              <a:spcAft>
                <a:spcPct val="0"/>
              </a:spcAft>
              <a:defRPr sz="3733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de-DE" sz="1800" b="1" dirty="0">
                <a:solidFill>
                  <a:srgbClr val="008CB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Was es ist: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6622068" y="2793710"/>
            <a:ext cx="4098900" cy="3560124"/>
            <a:chOff x="3574068" y="2801641"/>
            <a:chExt cx="4098900" cy="3560124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BC0C4752-E8BF-4DB8-AE1E-049E81D40F84}"/>
                </a:ext>
              </a:extLst>
            </p:cNvPr>
            <p:cNvSpPr/>
            <p:nvPr/>
          </p:nvSpPr>
          <p:spPr>
            <a:xfrm>
              <a:off x="3584445" y="3283999"/>
              <a:ext cx="4088523" cy="30777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1400" dirty="0">
                  <a:solidFill>
                    <a:srgbClr val="FFFFFF"/>
                  </a:solidFill>
                  <a:latin typeface="Arial" panose="020B0604020202020204"/>
                  <a:sym typeface="Arial"/>
                </a:rPr>
                <a:t>Effizientere Überwachung und Verwaltung des Energie- und Chemikalienverbrauchs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1400" dirty="0">
                  <a:solidFill>
                    <a:srgbClr val="FFFFFF"/>
                  </a:solidFill>
                  <a:latin typeface="Arial" panose="020B0604020202020204"/>
                  <a:sym typeface="Arial"/>
                </a:rPr>
                <a:t>Erkennen von Änderungen der Zulaufbedingungen und entsprechende Anpassung des Anlagenbetriebs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1400" dirty="0">
                  <a:solidFill>
                    <a:srgbClr val="FFFFFF"/>
                  </a:solidFill>
                  <a:latin typeface="Arial" panose="020B0604020202020204"/>
                  <a:sym typeface="Arial"/>
                </a:rPr>
                <a:t>Genaue Vorhersage zukünftiger Betriebsbedingungen 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1400" dirty="0">
                  <a:solidFill>
                    <a:srgbClr val="FFFFFF"/>
                  </a:solidFill>
                  <a:latin typeface="Arial" panose="020B0604020202020204"/>
                  <a:sym typeface="Arial"/>
                </a:rPr>
                <a:t>Verbesserte Erkennung von Betriebsproblemen der Anlage und kürzere Reaktionszeiten</a:t>
              </a:r>
            </a:p>
            <a:p>
              <a:pPr>
                <a:spcAft>
                  <a:spcPts val="600"/>
                </a:spcAft>
              </a:pPr>
              <a:endParaRPr lang="de-DE" sz="1200" dirty="0">
                <a:solidFill>
                  <a:srgbClr val="FFFFFF"/>
                </a:solidFill>
                <a:latin typeface="Arial" panose="020B0604020202020204"/>
              </a:endParaRPr>
            </a:p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de-DE" sz="120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73CD9E04-45DA-4765-AABB-17FF15300EB7}"/>
                </a:ext>
              </a:extLst>
            </p:cNvPr>
            <p:cNvSpPr/>
            <p:nvPr/>
          </p:nvSpPr>
          <p:spPr>
            <a:xfrm>
              <a:off x="3574068" y="2801641"/>
              <a:ext cx="25485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de-DE" b="1" dirty="0">
                  <a:solidFill>
                    <a:srgbClr val="008CB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Warum es wichtig ist: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1389974" y="2793710"/>
            <a:ext cx="3473985" cy="3396819"/>
            <a:chOff x="384814" y="2768800"/>
            <a:chExt cx="3473985" cy="339681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4FAFC9CB-C881-4D63-83C9-FB8EA03EDAB1}"/>
                </a:ext>
              </a:extLst>
            </p:cNvPr>
            <p:cNvSpPr/>
            <p:nvPr/>
          </p:nvSpPr>
          <p:spPr>
            <a:xfrm>
              <a:off x="1279927" y="3318686"/>
              <a:ext cx="2578872" cy="2846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de-DE" sz="1400" dirty="0">
                  <a:solidFill>
                    <a:srgbClr val="FFFFFF"/>
                  </a:solidFill>
                  <a:latin typeface="Arial" panose="020B0604020202020204"/>
                </a:rPr>
                <a:t>Erhebliche Reduktion des Energie- und Chemikalien-verbrauchs der Kläranlage</a:t>
              </a:r>
            </a:p>
            <a:p>
              <a:pPr>
                <a:spcAft>
                  <a:spcPts val="1200"/>
                </a:spcAft>
              </a:pPr>
              <a:r>
                <a:rPr lang="de-DE" sz="1400" dirty="0">
                  <a:solidFill>
                    <a:srgbClr val="FFFFFF"/>
                  </a:solidFill>
                  <a:latin typeface="Arial" panose="020B0604020202020204"/>
                </a:rPr>
                <a:t>Optimierung des Anlagenbetriebs und der Abwasseraufbereitung </a:t>
              </a:r>
              <a:br>
                <a:rPr lang="de-DE" sz="1400" dirty="0">
                  <a:solidFill>
                    <a:srgbClr val="FFFFFF"/>
                  </a:solidFill>
                  <a:latin typeface="Arial" panose="020B0604020202020204"/>
                </a:rPr>
              </a:br>
              <a:r>
                <a:rPr lang="de-DE" sz="1400" dirty="0">
                  <a:solidFill>
                    <a:srgbClr val="FFFFFF"/>
                  </a:solidFill>
                  <a:latin typeface="Arial" panose="020B0604020202020204"/>
                </a:rPr>
                <a:t>(z.B. sichere Einhaltung der vorgeschriebenen Überwachungswerte)</a:t>
              </a:r>
            </a:p>
            <a:p>
              <a:endParaRPr lang="de-DE" sz="1400" dirty="0">
                <a:solidFill>
                  <a:srgbClr val="FFFFFF"/>
                </a:solidFill>
                <a:latin typeface="Arial" panose="020B0604020202020204"/>
              </a:endParaRPr>
            </a:p>
            <a:p>
              <a:pPr>
                <a:spcAft>
                  <a:spcPts val="600"/>
                </a:spcAft>
              </a:pPr>
              <a:endParaRPr lang="de-DE" sz="1400" dirty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40F716D5-6189-41BA-959F-5BF87BD7ED59}"/>
                </a:ext>
              </a:extLst>
            </p:cNvPr>
            <p:cNvSpPr/>
            <p:nvPr/>
          </p:nvSpPr>
          <p:spPr>
            <a:xfrm>
              <a:off x="384814" y="2768800"/>
              <a:ext cx="14071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de-DE" b="1" dirty="0">
                  <a:solidFill>
                    <a:srgbClr val="008CB3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Was es tut:</a:t>
              </a:r>
            </a:p>
          </p:txBody>
        </p:sp>
        <p:pic>
          <p:nvPicPr>
            <p:cNvPr id="61" name="Picture 60" descr="Icon&#10;&#10;Description automatically generated">
              <a:extLst>
                <a:ext uri="{FF2B5EF4-FFF2-40B4-BE49-F238E27FC236}">
                  <a16:creationId xmlns:a16="http://schemas.microsoft.com/office/drawing/2014/main" xmlns="" id="{04F30041-6F5A-47F9-9745-EBC89C335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151" y="3283999"/>
              <a:ext cx="939800" cy="8128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E9D6E0D5-16E6-4709-98B1-C78F44847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222" y="4250668"/>
              <a:ext cx="747179" cy="646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78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AAB6F5F-DE7F-1E44-9461-8CB15F7983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815FF3D-0B82-F74E-9797-43C78B03956D}"/>
              </a:ext>
            </a:extLst>
          </p:cNvPr>
          <p:cNvSpPr txBox="1"/>
          <p:nvPr/>
        </p:nvSpPr>
        <p:spPr>
          <a:xfrm>
            <a:off x="8925997" y="1114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E3F3B28-77CB-F24D-9954-689CE3555841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6750323" y="840120"/>
            <a:ext cx="4720811" cy="5029200"/>
            <a:chOff x="4984510" y="836616"/>
            <a:chExt cx="4851400" cy="516832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8393459D-C980-FC4E-A4CE-C9605CD6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4510" y="836616"/>
              <a:ext cx="4851400" cy="5092701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07E1B321-269E-E342-9C8A-1D9B3ED101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79455" y="1218671"/>
              <a:ext cx="1110028" cy="1086903"/>
              <a:chOff x="6786859" y="1485677"/>
              <a:chExt cx="878772" cy="860465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xmlns="" id="{5602AD61-7DBE-924E-9B59-9D5D606B99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0817" t="-10275" r="-10576" b="-8590"/>
              <a:stretch/>
            </p:blipFill>
            <p:spPr>
              <a:xfrm>
                <a:off x="6786859" y="1485677"/>
                <a:ext cx="878772" cy="860465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A1E470EA-DEF6-9246-B293-2130F7696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6979464" y="1788662"/>
                <a:ext cx="495300" cy="26670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70BDED93-365B-064F-945A-6EB64F9F39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02940" y="3494208"/>
              <a:ext cx="1182307" cy="1121501"/>
              <a:chOff x="8717588" y="3862633"/>
              <a:chExt cx="935993" cy="88785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E4D6A7F0-7660-8246-8710-F9A25318C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5313" t="-10713" r="-13986" b="-11935"/>
              <a:stretch/>
            </p:blipFill>
            <p:spPr>
              <a:xfrm>
                <a:off x="8717588" y="3862633"/>
                <a:ext cx="935993" cy="88785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4C3324CB-8802-7E44-B90B-ED11BA0BC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5400000">
                <a:off x="8968135" y="4079891"/>
                <a:ext cx="444500" cy="444500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850ACB94-A864-2E42-B4FA-5EFF69DE60D0}"/>
                </a:ext>
              </a:extLst>
            </p:cNvPr>
            <p:cNvGrpSpPr/>
            <p:nvPr/>
          </p:nvGrpSpPr>
          <p:grpSpPr>
            <a:xfrm>
              <a:off x="5265361" y="3901241"/>
              <a:ext cx="1109689" cy="1092683"/>
              <a:chOff x="5489846" y="4150038"/>
              <a:chExt cx="878503" cy="865041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xmlns="" id="{D6528BCB-AEAA-2743-96BC-EB787153EF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3517" t="-10021" r="-7840" b="-9476"/>
              <a:stretch/>
            </p:blipFill>
            <p:spPr>
              <a:xfrm>
                <a:off x="5489846" y="4150038"/>
                <a:ext cx="878503" cy="86504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E3037D2C-1FE0-1340-A13A-B386B8094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5797243" y="4350116"/>
                <a:ext cx="304800" cy="469900"/>
              </a:xfrm>
              <a:prstGeom prst="rect">
                <a:avLst/>
              </a:prstGeom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6285A44C-3746-0946-8AA1-7B5BF2A14D7A}"/>
                </a:ext>
              </a:extLst>
            </p:cNvPr>
            <p:cNvSpPr/>
            <p:nvPr/>
          </p:nvSpPr>
          <p:spPr>
            <a:xfrm rot="5400000">
              <a:off x="4899370" y="1907969"/>
              <a:ext cx="2336334" cy="948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02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8A2C2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  </a:t>
              </a:r>
              <a:r>
                <a:rPr lang="de-DE" b="1" dirty="0">
                  <a:solidFill>
                    <a:srgbClr val="18A2C2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Optimierung</a:t>
              </a:r>
              <a:endPara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18A2C2"/>
                </a:solidFill>
                <a:effectLst>
                  <a:outerShdw blurRad="571500" algn="ctr" rotWithShape="0">
                    <a:prstClr val="black">
                      <a:alpha val="56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  <a:p>
              <a:pPr marL="228600" lvl="0" indent="-228600" defTabSz="91402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	       </a:t>
              </a:r>
              <a: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Manuelle oder automatische</a:t>
              </a:r>
              <a:b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</a:br>
              <a: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       Umsetzung der optimalen   </a:t>
              </a:r>
              <a:b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</a:br>
              <a: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              Betriebsparameter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71500" algn="ctr" rotWithShape="0">
                    <a:prstClr val="black">
                      <a:alpha val="56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13E44A9F-0052-9E42-95AA-2C3EE9128F19}"/>
                </a:ext>
              </a:extLst>
            </p:cNvPr>
            <p:cNvSpPr/>
            <p:nvPr/>
          </p:nvSpPr>
          <p:spPr>
            <a:xfrm rot="5400000">
              <a:off x="7892373" y="2070408"/>
              <a:ext cx="2080683" cy="1075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02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18A2C2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        </a:t>
              </a:r>
              <a:r>
                <a:rPr kumimoji="0" lang="de-DE" b="1" i="0" u="none" strike="noStrike" kern="1200" cap="none" spc="0" normalizeH="0" baseline="0" noProof="0" dirty="0">
                  <a:ln>
                    <a:noFill/>
                  </a:ln>
                  <a:solidFill>
                    <a:srgbClr val="18A2C2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Analyse</a:t>
              </a:r>
            </a:p>
            <a:p>
              <a:pPr marL="55563" lvl="0" defTabSz="91402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      </a:t>
              </a:r>
              <a: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Umfassende Aufnahme von Echtzeit-Daten der Anlage und externen öffentlichen Quellen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71500" algn="ctr" rotWithShape="0">
                    <a:prstClr val="black">
                      <a:alpha val="56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02C81C34-67B4-D44A-A09E-433FDB7D4A17}"/>
                </a:ext>
              </a:extLst>
            </p:cNvPr>
            <p:cNvSpPr/>
            <p:nvPr/>
          </p:nvSpPr>
          <p:spPr>
            <a:xfrm rot="5400000">
              <a:off x="6347074" y="4767639"/>
              <a:ext cx="1557357" cy="917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02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18A2C2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 </a:t>
              </a:r>
              <a:r>
                <a:rPr lang="de-DE" b="1" dirty="0">
                  <a:solidFill>
                    <a:srgbClr val="18A2C2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Prognose</a:t>
              </a:r>
              <a:endPara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18A2C2"/>
                </a:solidFill>
                <a:effectLst>
                  <a:outerShdw blurRad="571500" algn="ctr" rotWithShape="0">
                    <a:prstClr val="black">
                      <a:alpha val="56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  <a:p>
              <a:pPr lvl="0" defTabSz="91402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      </a:t>
              </a:r>
              <a: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Aggregieren und              </a:t>
              </a:r>
              <a:b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</a:br>
              <a: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    Analysieren großer     </a:t>
              </a:r>
              <a:b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</a:br>
              <a:r>
                <a:rPr lang="de-DE" sz="1000" dirty="0">
                  <a:solidFill>
                    <a:prstClr val="white"/>
                  </a:solidFill>
                  <a:effectLst>
                    <a:outerShdw blurRad="571500" algn="ctr" rotWithShape="0">
                      <a:prstClr val="black">
                        <a:alpha val="56000"/>
                      </a:prstClr>
                    </a:outerShdw>
                  </a:effectLst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      Datenmengen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71500" algn="ctr" rotWithShape="0">
                    <a:prstClr val="black">
                      <a:alpha val="56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3C8DE07B-9DB9-8D40-8F8E-97419A174ED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043" y="6263641"/>
            <a:ext cx="1371957" cy="483919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xmlns="" id="{0C48CA88-0459-3140-AEF3-3BF669BF8A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900" y="-22226"/>
            <a:ext cx="6392627" cy="6956425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xmlns="" id="{D77E893F-2CA1-6D44-9DC4-B4267A8379C8}"/>
              </a:ext>
            </a:extLst>
          </p:cNvPr>
          <p:cNvSpPr txBox="1">
            <a:spLocks/>
          </p:cNvSpPr>
          <p:nvPr/>
        </p:nvSpPr>
        <p:spPr bwMode="auto">
          <a:xfrm>
            <a:off x="642100" y="216521"/>
            <a:ext cx="566162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defTabSz="608013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1pPr>
            <a:lvl2pPr algn="l" defTabSz="608013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l" defTabSz="608013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l" defTabSz="608013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l" defTabSz="608013" rtl="0" eaLnBrk="0" fontAlgn="base" hangingPunct="0">
              <a:lnSpc>
                <a:spcPts val="29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rgbClr val="53565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609458" algn="l" defTabSz="609458" rtl="0" eaLnBrk="1" fontAlgn="base" hangingPunct="1">
              <a:lnSpc>
                <a:spcPts val="3866"/>
              </a:lnSpc>
              <a:spcBef>
                <a:spcPct val="0"/>
              </a:spcBef>
              <a:spcAft>
                <a:spcPct val="0"/>
              </a:spcAft>
              <a:defRPr sz="3732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1218915" algn="l" defTabSz="609458" rtl="0" eaLnBrk="1" fontAlgn="base" hangingPunct="1">
              <a:lnSpc>
                <a:spcPts val="3866"/>
              </a:lnSpc>
              <a:spcBef>
                <a:spcPct val="0"/>
              </a:spcBef>
              <a:spcAft>
                <a:spcPct val="0"/>
              </a:spcAft>
              <a:defRPr sz="3732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828373" algn="l" defTabSz="609458" rtl="0" eaLnBrk="1" fontAlgn="base" hangingPunct="1">
              <a:lnSpc>
                <a:spcPts val="3866"/>
              </a:lnSpc>
              <a:spcBef>
                <a:spcPct val="0"/>
              </a:spcBef>
              <a:spcAft>
                <a:spcPct val="0"/>
              </a:spcAft>
              <a:defRPr sz="3732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2437830" algn="l" defTabSz="609458" rtl="0" eaLnBrk="1" fontAlgn="base" hangingPunct="1">
              <a:lnSpc>
                <a:spcPts val="3866"/>
              </a:lnSpc>
              <a:spcBef>
                <a:spcPct val="0"/>
              </a:spcBef>
              <a:spcAft>
                <a:spcPct val="0"/>
              </a:spcAft>
              <a:defRPr sz="3732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Kontinuierliche Systemoptimierung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944C27-84DC-374D-A623-F2E33387CEB9}"/>
              </a:ext>
            </a:extLst>
          </p:cNvPr>
          <p:cNvSpPr/>
          <p:nvPr/>
        </p:nvSpPr>
        <p:spPr>
          <a:xfrm>
            <a:off x="649189" y="2713362"/>
            <a:ext cx="5310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013">
              <a:spcAft>
                <a:spcPts val="600"/>
              </a:spcAft>
              <a:buClr>
                <a:schemeClr val="bg2"/>
              </a:buClr>
            </a:pPr>
            <a:r>
              <a:rPr lang="de-DE" sz="2000" b="1" dirty="0">
                <a:solidFill>
                  <a:srgbClr val="18A2C2"/>
                </a:solidFill>
                <a:latin typeface="Arial"/>
                <a:ea typeface="ヒラギノ角ゴ Pro W3" charset="0"/>
                <a:cs typeface="Arial"/>
              </a:rPr>
              <a:t>Prognose</a:t>
            </a:r>
            <a:endParaRPr lang="de-DE" sz="2200" b="1" dirty="0">
              <a:solidFill>
                <a:srgbClr val="18A2C2"/>
              </a:solidFill>
              <a:latin typeface="Arial"/>
              <a:ea typeface="ヒラギノ角ゴ Pro W3" charset="0"/>
              <a:cs typeface="Arial"/>
            </a:endParaRPr>
          </a:p>
          <a:p>
            <a:pPr marL="251460" indent="-251460" defTabSz="608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rPr>
              <a:t>Nutzung eines KI-basierten „digitalen Zwillings“</a:t>
            </a:r>
          </a:p>
          <a:p>
            <a:pPr marL="251460" indent="-251460" defTabSz="608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rPr>
              <a:t>Simulation tausender Szenarien zur Ermittlung der optimalen Betriebsparameter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C1831FB-BC57-F54F-AB48-D0F43B444017}"/>
              </a:ext>
            </a:extLst>
          </p:cNvPr>
          <p:cNvSpPr/>
          <p:nvPr/>
        </p:nvSpPr>
        <p:spPr>
          <a:xfrm>
            <a:off x="642100" y="1256178"/>
            <a:ext cx="479410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013">
              <a:spcAft>
                <a:spcPts val="600"/>
              </a:spcAft>
              <a:buClr>
                <a:schemeClr val="bg2"/>
              </a:buClr>
            </a:pPr>
            <a:r>
              <a:rPr lang="de-DE" sz="2000" b="1" dirty="0">
                <a:solidFill>
                  <a:srgbClr val="18A2C2"/>
                </a:solidFill>
                <a:latin typeface="Arial"/>
                <a:ea typeface="ヒラギノ角ゴ Pro W3" charset="0"/>
                <a:cs typeface="Arial"/>
              </a:rPr>
              <a:t>Analyse</a:t>
            </a:r>
          </a:p>
          <a:p>
            <a:pPr marL="251460" indent="-251460" defTabSz="608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rPr>
              <a:t>Kontinuierliche Erfassung von Energieverbrauchsdaten, Wetterdaten, Labordaten sowie Onlinesensoren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5A06B6E-B0FB-A840-8DAA-8A7732337E71}"/>
              </a:ext>
            </a:extLst>
          </p:cNvPr>
          <p:cNvSpPr/>
          <p:nvPr/>
        </p:nvSpPr>
        <p:spPr>
          <a:xfrm>
            <a:off x="642100" y="4108991"/>
            <a:ext cx="437552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013">
              <a:spcAft>
                <a:spcPts val="600"/>
              </a:spcAft>
              <a:buClr>
                <a:schemeClr val="bg2"/>
              </a:buClr>
            </a:pPr>
            <a:r>
              <a:rPr lang="de-DE" sz="2000" b="1" dirty="0">
                <a:solidFill>
                  <a:srgbClr val="18A2C2"/>
                </a:solidFill>
                <a:latin typeface="Arial"/>
                <a:ea typeface="ヒラギノ角ゴ Pro W3" charset="0"/>
                <a:cs typeface="Arial"/>
              </a:rPr>
              <a:t>Optimierung</a:t>
            </a:r>
            <a:endParaRPr lang="de-DE" sz="2400" b="1" dirty="0">
              <a:solidFill>
                <a:srgbClr val="18A2C2"/>
              </a:solidFill>
              <a:latin typeface="Arial"/>
              <a:ea typeface="ヒラギノ角ゴ Pro W3" charset="0"/>
              <a:cs typeface="Arial"/>
            </a:endParaRPr>
          </a:p>
          <a:p>
            <a:pPr marL="251460" indent="-251460" defTabSz="608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rPr>
              <a:t>Echtzeit-Assistenzsystem</a:t>
            </a:r>
          </a:p>
          <a:p>
            <a:pPr marL="251460" indent="-251460" defTabSz="608013"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bg1"/>
                </a:solidFill>
                <a:latin typeface="Arial"/>
                <a:ea typeface="ヒラギノ角ゴ Pro W3" charset="0"/>
                <a:cs typeface="Arial"/>
              </a:rPr>
              <a:t>Anlagenfahrer*innen übernehmen die vorgeschlagenen Maßnahmen manuell oder automatisiert, um optimale Ergebnisse zu erzielen</a:t>
            </a:r>
          </a:p>
          <a:p>
            <a:pPr defTabSz="608013">
              <a:spcAft>
                <a:spcPts val="600"/>
              </a:spcAft>
              <a:buClr>
                <a:schemeClr val="bg2"/>
              </a:buClr>
            </a:pPr>
            <a:endParaRPr lang="de-DE" sz="1400" dirty="0">
              <a:solidFill>
                <a:schemeClr val="bg1"/>
              </a:solidFill>
              <a:latin typeface="Arial"/>
              <a:ea typeface="ヒラギノ角ゴ Pro W3" charset="0"/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0175E12-828C-9942-BF5D-479B4D6E05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468" y="6263641"/>
            <a:ext cx="1371957" cy="483919"/>
          </a:xfrm>
          <a:prstGeom prst="rect">
            <a:avLst/>
          </a:prstGeom>
        </p:spPr>
      </p:pic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xmlns="" id="{5FB574ED-CAFB-FC4E-9EB6-71990C5463EB}"/>
              </a:ext>
            </a:extLst>
          </p:cNvPr>
          <p:cNvSpPr txBox="1">
            <a:spLocks/>
          </p:cNvSpPr>
          <p:nvPr/>
        </p:nvSpPr>
        <p:spPr>
          <a:xfrm>
            <a:off x="462919" y="6545234"/>
            <a:ext cx="952748" cy="312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080F1786-F76B-FD4A-9CB5-392D1728A0D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l="6600"/>
          <a:stretch/>
        </p:blipFill>
        <p:spPr>
          <a:xfrm>
            <a:off x="785651" y="6095840"/>
            <a:ext cx="11117349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1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KI-basierter “Digitaler Zwilling”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cxnSp>
        <p:nvCxnSpPr>
          <p:cNvPr id="32" name="AutoShape 4">
            <a:extLst>
              <a:ext uri="{FF2B5EF4-FFF2-40B4-BE49-F238E27FC236}">
                <a16:creationId xmlns:a16="http://schemas.microsoft.com/office/drawing/2014/main" xmlns="" id="{9CE1459E-CBCE-491B-B942-C70D5753C3EA}"/>
              </a:ext>
            </a:extLst>
          </p:cNvPr>
          <p:cNvCxnSpPr>
            <a:cxnSpLocks noChangeShapeType="1"/>
            <a:stCxn id="38" idx="3"/>
            <a:endCxn id="36" idx="1"/>
          </p:cNvCxnSpPr>
          <p:nvPr/>
        </p:nvCxnSpPr>
        <p:spPr bwMode="auto">
          <a:xfrm>
            <a:off x="2072191" y="2117724"/>
            <a:ext cx="1242909" cy="2899559"/>
          </a:xfrm>
          <a:prstGeom prst="bentConnector3">
            <a:avLst>
              <a:gd name="adj1" fmla="val 50000"/>
            </a:avLst>
          </a:prstGeom>
          <a:noFill/>
          <a:ln w="31750">
            <a:solidFill>
              <a:srgbClr val="4BACC6">
                <a:lumMod val="50000"/>
              </a:srgb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 Box 5">
            <a:extLst>
              <a:ext uri="{FF2B5EF4-FFF2-40B4-BE49-F238E27FC236}">
                <a16:creationId xmlns:a16="http://schemas.microsoft.com/office/drawing/2014/main" xmlns="" id="{662B4AF6-7DA1-4DD3-A1E7-6A17E0121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263" y="4479123"/>
            <a:ext cx="1194558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Prognose:</a:t>
            </a:r>
          </a:p>
          <a:p>
            <a:pPr lvl="0" defTabSz="914400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 </a:t>
            </a:r>
            <a:r>
              <a:rPr lang="de-DE" altLang="de-DE" sz="1400" kern="0" dirty="0">
                <a:solidFill>
                  <a:prstClr val="black"/>
                </a:solidFill>
                <a:latin typeface="Arial" charset="0"/>
              </a:rPr>
              <a:t>CSB / TOC</a:t>
            </a:r>
          </a:p>
          <a:p>
            <a:pPr lvl="0" defTabSz="914400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de-DE" altLang="de-DE" sz="1400" kern="0" dirty="0">
                <a:solidFill>
                  <a:prstClr val="black"/>
                </a:solidFill>
                <a:latin typeface="Arial" charset="0"/>
              </a:rPr>
              <a:t> Stickstoff</a:t>
            </a:r>
          </a:p>
          <a:p>
            <a:pPr lvl="0" defTabSz="914400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de-DE" altLang="de-DE" sz="1400" kern="0" dirty="0">
                <a:solidFill>
                  <a:prstClr val="black"/>
                </a:solidFill>
                <a:latin typeface="Arial" charset="0"/>
              </a:rPr>
              <a:t> Phosphat</a:t>
            </a:r>
          </a:p>
        </p:txBody>
      </p:sp>
      <p:cxnSp>
        <p:nvCxnSpPr>
          <p:cNvPr id="34" name="AutoShape 6">
            <a:extLst>
              <a:ext uri="{FF2B5EF4-FFF2-40B4-BE49-F238E27FC236}">
                <a16:creationId xmlns:a16="http://schemas.microsoft.com/office/drawing/2014/main" xmlns="" id="{2E7D33F3-7E75-40C8-9184-5CF1EB6C0313}"/>
              </a:ext>
            </a:extLst>
          </p:cNvPr>
          <p:cNvCxnSpPr>
            <a:cxnSpLocks noChangeShapeType="1"/>
            <a:stCxn id="36" idx="3"/>
          </p:cNvCxnSpPr>
          <p:nvPr/>
        </p:nvCxnSpPr>
        <p:spPr bwMode="auto">
          <a:xfrm flipV="1">
            <a:off x="5296300" y="5013324"/>
            <a:ext cx="1295400" cy="3959"/>
          </a:xfrm>
          <a:prstGeom prst="straightConnector1">
            <a:avLst/>
          </a:prstGeom>
          <a:noFill/>
          <a:ln w="317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 Box 7">
            <a:extLst>
              <a:ext uri="{FF2B5EF4-FFF2-40B4-BE49-F238E27FC236}">
                <a16:creationId xmlns:a16="http://schemas.microsoft.com/office/drawing/2014/main" xmlns="" id="{F21A0847-0C13-44B6-8BD1-DA5CE7EBE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437" y="6040188"/>
            <a:ext cx="33906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Simulation (Neuronales Netz)</a:t>
            </a:r>
          </a:p>
        </p:txBody>
      </p:sp>
      <p:pic>
        <p:nvPicPr>
          <p:cNvPr id="36" name="Picture 8" descr="D:\G.Daten-AquaTune\02.Marketing\02. Vermarktung\Powerpoint\NeuronalesNetz.bmp">
            <a:hlinkClick r:id="rId4" action="ppaction://hlinksldjump"/>
            <a:extLst>
              <a:ext uri="{FF2B5EF4-FFF2-40B4-BE49-F238E27FC236}">
                <a16:creationId xmlns:a16="http://schemas.microsoft.com/office/drawing/2014/main" xmlns="" id="{EA678026-9B48-487A-9AB4-EC276CD2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00" y="4123520"/>
            <a:ext cx="19812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Line 9">
            <a:extLst>
              <a:ext uri="{FF2B5EF4-FFF2-40B4-BE49-F238E27FC236}">
                <a16:creationId xmlns:a16="http://schemas.microsoft.com/office/drawing/2014/main" xmlns="" id="{1CC7DE95-895C-49D6-ACEE-8470FE75C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7750" y="3188482"/>
            <a:ext cx="0" cy="838200"/>
          </a:xfrm>
          <a:prstGeom prst="line">
            <a:avLst/>
          </a:prstGeom>
          <a:noFill/>
          <a:ln w="31750">
            <a:solidFill>
              <a:srgbClr val="F79646">
                <a:lumMod val="75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38" name="Text Box 11">
            <a:extLst>
              <a:ext uri="{FF2B5EF4-FFF2-40B4-BE49-F238E27FC236}">
                <a16:creationId xmlns:a16="http://schemas.microsoft.com/office/drawing/2014/main" xmlns="" id="{2FF13DA3-C001-4931-A714-C25D1A223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837" y="1640670"/>
            <a:ext cx="1619354" cy="954107"/>
          </a:xfrm>
          <a:prstGeom prst="rect">
            <a:avLst/>
          </a:prstGeom>
          <a:solidFill>
            <a:srgbClr val="4BACC6">
              <a:lumMod val="7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Eingangswerte: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Sauerstoffbedarf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Stickstoff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Phosphor</a:t>
            </a:r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xmlns="" id="{0FF5BB4A-EE11-4355-B555-8094D863D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650" y="1700975"/>
            <a:ext cx="1194558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Ablaufwerte: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CSB / TOC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Stickstoff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Phosphat</a:t>
            </a:r>
          </a:p>
        </p:txBody>
      </p:sp>
      <p:cxnSp>
        <p:nvCxnSpPr>
          <p:cNvPr id="40" name="AutoShape 13">
            <a:extLst>
              <a:ext uri="{FF2B5EF4-FFF2-40B4-BE49-F238E27FC236}">
                <a16:creationId xmlns:a16="http://schemas.microsoft.com/office/drawing/2014/main" xmlns="" id="{2E7A3A50-1F61-48A1-88E4-CDD12D262382}"/>
              </a:ext>
            </a:extLst>
          </p:cNvPr>
          <p:cNvCxnSpPr>
            <a:cxnSpLocks noChangeShapeType="1"/>
            <a:stCxn id="38" idx="3"/>
          </p:cNvCxnSpPr>
          <p:nvPr/>
        </p:nvCxnSpPr>
        <p:spPr bwMode="auto">
          <a:xfrm>
            <a:off x="2072191" y="2117724"/>
            <a:ext cx="819047" cy="3958"/>
          </a:xfrm>
          <a:prstGeom prst="straightConnector1">
            <a:avLst/>
          </a:prstGeom>
          <a:noFill/>
          <a:ln w="31750">
            <a:solidFill>
              <a:srgbClr val="4BACC6">
                <a:lumMod val="50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 Box 14">
            <a:extLst>
              <a:ext uri="{FF2B5EF4-FFF2-40B4-BE49-F238E27FC236}">
                <a16:creationId xmlns:a16="http://schemas.microsoft.com/office/drawing/2014/main" xmlns="" id="{05B5186F-8610-4153-A2B5-C86F675D9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340" y="1390949"/>
            <a:ext cx="1625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Reale Anlage</a:t>
            </a:r>
          </a:p>
        </p:txBody>
      </p:sp>
      <p:graphicFrame>
        <p:nvGraphicFramePr>
          <p:cNvPr id="42" name="Object 15">
            <a:extLst>
              <a:ext uri="{FF2B5EF4-FFF2-40B4-BE49-F238E27FC236}">
                <a16:creationId xmlns:a16="http://schemas.microsoft.com/office/drawing/2014/main" xmlns="" id="{426D880B-9C61-44C4-93E5-032BF5A923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290636"/>
              </p:ext>
            </p:extLst>
          </p:nvPr>
        </p:nvGraphicFramePr>
        <p:xfrm>
          <a:off x="3881837" y="1878795"/>
          <a:ext cx="9048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VISIO" r:id="rId6" imgW="4184258" imgH="2213489" progId="Visio.Drawing.6">
                  <p:embed/>
                </p:oleObj>
              </mc:Choice>
              <mc:Fallback>
                <p:oleObj name="VISIO" r:id="rId6" imgW="4184258" imgH="2213489" progId="Visio.Drawing.6">
                  <p:embed/>
                  <p:pic>
                    <p:nvPicPr>
                      <p:cNvPr id="42" name="Object 15">
                        <a:extLst>
                          <a:ext uri="{FF2B5EF4-FFF2-40B4-BE49-F238E27FC236}">
                            <a16:creationId xmlns:a16="http://schemas.microsoft.com/office/drawing/2014/main" xmlns="" id="{426D880B-9C61-44C4-93E5-032BF5A923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837" y="1878795"/>
                        <a:ext cx="9048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16">
            <a:extLst>
              <a:ext uri="{FF2B5EF4-FFF2-40B4-BE49-F238E27FC236}">
                <a16:creationId xmlns:a16="http://schemas.microsoft.com/office/drawing/2014/main" xmlns="" id="{BA77ED00-27D9-496B-88AE-295F90F5B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105162"/>
              </p:ext>
            </p:extLst>
          </p:nvPr>
        </p:nvGraphicFramePr>
        <p:xfrm>
          <a:off x="2891237" y="1875620"/>
          <a:ext cx="903288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VISIO" r:id="rId8" imgW="4184258" imgH="2231808" progId="Visio.Drawing.6">
                  <p:embed/>
                </p:oleObj>
              </mc:Choice>
              <mc:Fallback>
                <p:oleObj name="VISIO" r:id="rId8" imgW="4184258" imgH="2231808" progId="Visio.Drawing.6">
                  <p:embed/>
                  <p:pic>
                    <p:nvPicPr>
                      <p:cNvPr id="43" name="Object 16">
                        <a:extLst>
                          <a:ext uri="{FF2B5EF4-FFF2-40B4-BE49-F238E27FC236}">
                            <a16:creationId xmlns:a16="http://schemas.microsoft.com/office/drawing/2014/main" xmlns="" id="{BA77ED00-27D9-496B-88AE-295F90F5B5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1237" y="1875620"/>
                        <a:ext cx="903288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17">
            <a:extLst>
              <a:ext uri="{FF2B5EF4-FFF2-40B4-BE49-F238E27FC236}">
                <a16:creationId xmlns:a16="http://schemas.microsoft.com/office/drawing/2014/main" xmlns="" id="{AD02D46E-FF77-4391-96F2-5E62A1E8A2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002992"/>
              </p:ext>
            </p:extLst>
          </p:nvPr>
        </p:nvGraphicFramePr>
        <p:xfrm>
          <a:off x="4956950" y="1969282"/>
          <a:ext cx="9032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VISIO" r:id="rId10" imgW="4362863" imgH="2033357" progId="Visio.Drawing.6">
                  <p:embed/>
                </p:oleObj>
              </mc:Choice>
              <mc:Fallback>
                <p:oleObj name="VISIO" r:id="rId10" imgW="4362863" imgH="2033357" progId="Visio.Drawing.6">
                  <p:embed/>
                  <p:pic>
                    <p:nvPicPr>
                      <p:cNvPr id="44" name="Object 17">
                        <a:extLst>
                          <a:ext uri="{FF2B5EF4-FFF2-40B4-BE49-F238E27FC236}">
                            <a16:creationId xmlns:a16="http://schemas.microsoft.com/office/drawing/2014/main" xmlns="" id="{AD02D46E-FF77-4391-96F2-5E62A1E8A2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950" y="1969282"/>
                        <a:ext cx="903288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Line 18">
            <a:extLst>
              <a:ext uri="{FF2B5EF4-FFF2-40B4-BE49-F238E27FC236}">
                <a16:creationId xmlns:a16="http://schemas.microsoft.com/office/drawing/2014/main" xmlns="" id="{C46B9CEA-DB01-41F7-A63C-9C15CDF4BA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81950" y="2121682"/>
            <a:ext cx="180975" cy="0"/>
          </a:xfrm>
          <a:prstGeom prst="line">
            <a:avLst/>
          </a:prstGeom>
          <a:noFill/>
          <a:ln w="3175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46" name="Line 19">
            <a:extLst>
              <a:ext uri="{FF2B5EF4-FFF2-40B4-BE49-F238E27FC236}">
                <a16:creationId xmlns:a16="http://schemas.microsoft.com/office/drawing/2014/main" xmlns="" id="{14891743-FA06-4405-A2C0-BDAAE0A0DE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4724" y="2113369"/>
            <a:ext cx="762000" cy="0"/>
          </a:xfrm>
          <a:prstGeom prst="line">
            <a:avLst/>
          </a:prstGeom>
          <a:noFill/>
          <a:ln w="3175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47" name="Line 20">
            <a:extLst>
              <a:ext uri="{FF2B5EF4-FFF2-40B4-BE49-F238E27FC236}">
                <a16:creationId xmlns:a16="http://schemas.microsoft.com/office/drawing/2014/main" xmlns="" id="{5D5D641A-4B89-4C3D-AC55-A2BC9258A1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2437" y="2121682"/>
            <a:ext cx="0" cy="533400"/>
          </a:xfrm>
          <a:prstGeom prst="line">
            <a:avLst/>
          </a:prstGeom>
          <a:noFill/>
          <a:ln w="3175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48" name="Line 21">
            <a:extLst>
              <a:ext uri="{FF2B5EF4-FFF2-40B4-BE49-F238E27FC236}">
                <a16:creationId xmlns:a16="http://schemas.microsoft.com/office/drawing/2014/main" xmlns="" id="{7B467321-0C14-4C56-B595-20230A8959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38837" y="2655082"/>
            <a:ext cx="2133600" cy="0"/>
          </a:xfrm>
          <a:prstGeom prst="line">
            <a:avLst/>
          </a:prstGeom>
          <a:noFill/>
          <a:ln w="3175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49" name="Line 22">
            <a:extLst>
              <a:ext uri="{FF2B5EF4-FFF2-40B4-BE49-F238E27FC236}">
                <a16:creationId xmlns:a16="http://schemas.microsoft.com/office/drawing/2014/main" xmlns="" id="{424F64DC-C88E-4974-8925-13C549095A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8837" y="2132795"/>
            <a:ext cx="0" cy="522288"/>
          </a:xfrm>
          <a:prstGeom prst="line">
            <a:avLst/>
          </a:prstGeom>
          <a:noFill/>
          <a:ln w="31750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50" name="Line 23">
            <a:extLst>
              <a:ext uri="{FF2B5EF4-FFF2-40B4-BE49-F238E27FC236}">
                <a16:creationId xmlns:a16="http://schemas.microsoft.com/office/drawing/2014/main" xmlns="" id="{30A33651-6952-4A66-9BF2-E00463D8BE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05837" y="2361395"/>
            <a:ext cx="0" cy="369888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51" name="Line 24">
            <a:extLst>
              <a:ext uri="{FF2B5EF4-FFF2-40B4-BE49-F238E27FC236}">
                <a16:creationId xmlns:a16="http://schemas.microsoft.com/office/drawing/2014/main" xmlns="" id="{F9B54235-A474-4D53-86E2-6AE0E5C088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86437" y="2731282"/>
            <a:ext cx="2819400" cy="0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52" name="Line 25">
            <a:extLst>
              <a:ext uri="{FF2B5EF4-FFF2-40B4-BE49-F238E27FC236}">
                <a16:creationId xmlns:a16="http://schemas.microsoft.com/office/drawing/2014/main" xmlns="" id="{FDE09CCB-F374-4BF7-8886-C1EA947817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86437" y="2121682"/>
            <a:ext cx="3175" cy="631825"/>
          </a:xfrm>
          <a:prstGeom prst="line">
            <a:avLst/>
          </a:prstGeom>
          <a:noFill/>
          <a:ln w="317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cxnSp>
        <p:nvCxnSpPr>
          <p:cNvPr id="53" name="AutoShape 26">
            <a:extLst>
              <a:ext uri="{FF2B5EF4-FFF2-40B4-BE49-F238E27FC236}">
                <a16:creationId xmlns:a16="http://schemas.microsoft.com/office/drawing/2014/main" xmlns="" id="{FCBBE986-F148-433A-9557-E1BAD732B9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94525" y="2121682"/>
            <a:ext cx="87313" cy="0"/>
          </a:xfrm>
          <a:prstGeom prst="straightConnector1">
            <a:avLst/>
          </a:prstGeom>
          <a:noFill/>
          <a:ln w="3175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Line 28">
            <a:extLst>
              <a:ext uri="{FF2B5EF4-FFF2-40B4-BE49-F238E27FC236}">
                <a16:creationId xmlns:a16="http://schemas.microsoft.com/office/drawing/2014/main" xmlns="" id="{80C74192-35E6-4597-86DF-3596CFA36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3037" y="3188482"/>
            <a:ext cx="2133600" cy="0"/>
          </a:xfrm>
          <a:prstGeom prst="line">
            <a:avLst/>
          </a:prstGeom>
          <a:noFill/>
          <a:ln w="31750">
            <a:solidFill>
              <a:srgbClr val="F79646">
                <a:lumMod val="75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56" name="Line 29">
            <a:extLst>
              <a:ext uri="{FF2B5EF4-FFF2-40B4-BE49-F238E27FC236}">
                <a16:creationId xmlns:a16="http://schemas.microsoft.com/office/drawing/2014/main" xmlns="" id="{1B773C32-339E-4694-9F17-1742718D52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7750" y="2426482"/>
            <a:ext cx="0" cy="762000"/>
          </a:xfrm>
          <a:prstGeom prst="line">
            <a:avLst/>
          </a:prstGeom>
          <a:noFill/>
          <a:ln w="31750">
            <a:solidFill>
              <a:srgbClr val="F79646">
                <a:lumMod val="75000"/>
              </a:srgb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Pro 55 Roman"/>
              <a:ea typeface="ヒラギノ角ゴ Pro W3" charset="-128"/>
              <a:cs typeface="+mn-cs"/>
            </a:endParaRPr>
          </a:p>
        </p:txBody>
      </p:sp>
      <p:sp>
        <p:nvSpPr>
          <p:cNvPr id="54" name="Text Box 27">
            <a:extLst>
              <a:ext uri="{FF2B5EF4-FFF2-40B4-BE49-F238E27FC236}">
                <a16:creationId xmlns:a16="http://schemas.microsoft.com/office/drawing/2014/main" xmlns="" id="{CAAF8C91-B432-4254-9A6C-93F70AC97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837" y="2731282"/>
            <a:ext cx="1600200" cy="1169551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Stellgrößen: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Belüftung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Rezirkulation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Dosierung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4111878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Strategie: Frachtspezifische Belüftungsenergie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3069997" y="942189"/>
            <a:ext cx="5907122" cy="5915811"/>
            <a:chOff x="3798853" y="1396493"/>
            <a:chExt cx="4342162" cy="4348549"/>
          </a:xfrm>
        </p:grpSpPr>
        <p:pic>
          <p:nvPicPr>
            <p:cNvPr id="67" name="Picture 26">
              <a:extLst>
                <a:ext uri="{FF2B5EF4-FFF2-40B4-BE49-F238E27FC236}">
                  <a16:creationId xmlns:a16="http://schemas.microsoft.com/office/drawing/2014/main" xmlns="" id="{47A46AA7-3DAA-428A-90A1-4E2BE7312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8853" y="1396493"/>
              <a:ext cx="3988972" cy="2361041"/>
            </a:xfrm>
            <a:prstGeom prst="rect">
              <a:avLst/>
            </a:prstGeom>
          </p:spPr>
        </p:pic>
        <p:grpSp>
          <p:nvGrpSpPr>
            <p:cNvPr id="68" name="Group 29">
              <a:extLst>
                <a:ext uri="{FF2B5EF4-FFF2-40B4-BE49-F238E27FC236}">
                  <a16:creationId xmlns:a16="http://schemas.microsoft.com/office/drawing/2014/main" xmlns="" id="{116EDC1F-30A0-4EC5-AC57-75A212EE62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43941" y="3679127"/>
              <a:ext cx="4297074" cy="2065915"/>
              <a:chOff x="2427624" y="1725695"/>
              <a:chExt cx="8879594" cy="4269076"/>
            </a:xfrm>
          </p:grpSpPr>
          <p:pic>
            <p:nvPicPr>
              <p:cNvPr id="69" name="Picture 30">
                <a:extLst>
                  <a:ext uri="{FF2B5EF4-FFF2-40B4-BE49-F238E27FC236}">
                    <a16:creationId xmlns:a16="http://schemas.microsoft.com/office/drawing/2014/main" xmlns="" id="{8D46EB7C-6CAF-404A-A3CD-1CFCB1F97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27624" y="1817102"/>
                <a:ext cx="8452484" cy="4177669"/>
              </a:xfrm>
              <a:prstGeom prst="rect">
                <a:avLst/>
              </a:prstGeom>
            </p:spPr>
          </p:pic>
          <p:sp>
            <p:nvSpPr>
              <p:cNvPr id="70" name="TextBox 32">
                <a:extLst>
                  <a:ext uri="{FF2B5EF4-FFF2-40B4-BE49-F238E27FC236}">
                    <a16:creationId xmlns:a16="http://schemas.microsoft.com/office/drawing/2014/main" xmlns="" id="{D76D2B81-35E0-4EA7-AF24-45749BD621C9}"/>
                  </a:ext>
                </a:extLst>
              </p:cNvPr>
              <p:cNvSpPr txBox="1"/>
              <p:nvPr/>
            </p:nvSpPr>
            <p:spPr>
              <a:xfrm>
                <a:off x="2427624" y="1725695"/>
                <a:ext cx="8879594" cy="6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 b="1" dirty="0">
                    <a:solidFill>
                      <a:schemeClr val="bg1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Mit Xylem TSO (aquatune)</a:t>
                </a:r>
              </a:p>
              <a:p>
                <a:pPr algn="ctr"/>
                <a:endParaRPr lang="de-DE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" name="TextBox 33">
              <a:extLst>
                <a:ext uri="{FF2B5EF4-FFF2-40B4-BE49-F238E27FC236}">
                  <a16:creationId xmlns:a16="http://schemas.microsoft.com/office/drawing/2014/main" xmlns="" id="{AD0FCD91-E136-420F-846E-91F995C88308}"/>
                </a:ext>
              </a:extLst>
            </p:cNvPr>
            <p:cNvSpPr txBox="1"/>
            <p:nvPr/>
          </p:nvSpPr>
          <p:spPr>
            <a:xfrm>
              <a:off x="3843941" y="1478107"/>
              <a:ext cx="4297074" cy="29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Ohne Xylem TSO (aquatune)</a:t>
              </a:r>
            </a:p>
            <a:p>
              <a:pPr algn="ctr"/>
              <a:endParaRPr lang="de-DE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241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B5A7B4-EEEC-F944-B0A9-A233C961C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43616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615BE5C-B861-144B-A87A-1EB5DEAC3624}"/>
              </a:ext>
            </a:extLst>
          </p:cNvPr>
          <p:cNvSpPr/>
          <p:nvPr/>
        </p:nvSpPr>
        <p:spPr>
          <a:xfrm>
            <a:off x="0" y="-1"/>
            <a:ext cx="12190413" cy="341942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24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DE92F68C-2E93-4143-8571-1FC4FA4F89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073B14-B527-6848-ADC9-887C107D9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0"/>
          <a:stretch/>
        </p:blipFill>
        <p:spPr>
          <a:xfrm>
            <a:off x="785651" y="6099048"/>
            <a:ext cx="11117349" cy="64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797C84-5C71-2146-8C64-11602EEE49F6}"/>
              </a:ext>
            </a:extLst>
          </p:cNvPr>
          <p:cNvSpPr txBox="1"/>
          <p:nvPr/>
        </p:nvSpPr>
        <p:spPr>
          <a:xfrm>
            <a:off x="-448235" y="7261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BE6A243E-A20E-AA44-A47B-3DE3CC2730C3}"/>
              </a:ext>
            </a:extLst>
          </p:cNvPr>
          <p:cNvSpPr/>
          <p:nvPr/>
        </p:nvSpPr>
        <p:spPr>
          <a:xfrm flipH="1" flipV="1">
            <a:off x="792" y="4332059"/>
            <a:ext cx="12188825" cy="62456"/>
          </a:xfrm>
          <a:prstGeom prst="rect">
            <a:avLst/>
          </a:prstGeom>
          <a:gradFill>
            <a:gsLst>
              <a:gs pos="0">
                <a:srgbClr val="6BC4AB"/>
              </a:gs>
              <a:gs pos="75000">
                <a:srgbClr val="18A2C2"/>
              </a:gs>
              <a:gs pos="50000">
                <a:srgbClr val="139FA4"/>
              </a:gs>
              <a:gs pos="25000">
                <a:srgbClr val="6BC4AB"/>
              </a:gs>
              <a:gs pos="100000">
                <a:srgbClr val="18A2C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6EC7A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64120C9-81F7-FE4D-9816-953C45CCD7E3}"/>
              </a:ext>
            </a:extLst>
          </p:cNvPr>
          <p:cNvSpPr txBox="1"/>
          <p:nvPr/>
        </p:nvSpPr>
        <p:spPr>
          <a:xfrm>
            <a:off x="707828" y="4541597"/>
            <a:ext cx="446480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50" b="1" i="0" u="none" strike="noStrike" kern="1200" cap="none" spc="50" normalizeH="0" baseline="0" noProof="0" dirty="0">
                <a:ln>
                  <a:noFill/>
                </a:ln>
                <a:solidFill>
                  <a:srgbClr val="18A2C2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Arial Black" panose="020B0604020202020204" pitchFamily="34" charset="0"/>
                <a:sym typeface="Helvetica Neue"/>
              </a:rPr>
              <a:t>Aufgabenstellung</a:t>
            </a:r>
          </a:p>
          <a:p>
            <a:pPr lvl="0">
              <a:spcAft>
                <a:spcPts val="600"/>
              </a:spcAft>
            </a:pPr>
            <a:r>
              <a:rPr lang="de-DE" sz="1050" dirty="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Reduzierung des Energieverbrauchs bei sicherer Einhaltung der vorgeschriebenen Überwachungswerte.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882CFD3-8E3C-E849-97D0-67B02CDD24DE}"/>
              </a:ext>
            </a:extLst>
          </p:cNvPr>
          <p:cNvSpPr txBox="1"/>
          <p:nvPr/>
        </p:nvSpPr>
        <p:spPr>
          <a:xfrm>
            <a:off x="294357" y="357094"/>
            <a:ext cx="49672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199"/>
              </a:lnSpc>
              <a:defRPr/>
            </a:pPr>
            <a:r>
              <a:rPr lang="de-DE" sz="3999" b="1" dirty="0">
                <a:solidFill>
                  <a:prstClr val="white"/>
                </a:solidFill>
                <a:effectLst>
                  <a:outerShdw blurRad="609600" algn="ctr" rotWithShape="0">
                    <a:prstClr val="black">
                      <a:alpha val="64000"/>
                    </a:prstClr>
                  </a:outerShdw>
                </a:effectLst>
                <a:latin typeface="Arial" panose="020B0604020202020204"/>
                <a:cs typeface="Arial" panose="020B0604020202020204" pitchFamily="34" charset="0"/>
              </a:rPr>
              <a:t>EWE WASSER</a:t>
            </a:r>
            <a:endParaRPr kumimoji="0" lang="de-DE" sz="39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09600" algn="ctr" rotWithShape="0">
                  <a:prstClr val="black">
                    <a:alpha val="64000"/>
                  </a:prstClr>
                </a:outerShdw>
              </a:effectLst>
              <a:uLnTx/>
              <a:uFillTx/>
              <a:latin typeface="Arial" panose="020B0604020202020204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C9F4199-508F-664B-B8EF-2F0E82145F83}"/>
              </a:ext>
            </a:extLst>
          </p:cNvPr>
          <p:cNvSpPr txBox="1"/>
          <p:nvPr/>
        </p:nvSpPr>
        <p:spPr>
          <a:xfrm>
            <a:off x="10144125" y="156700"/>
            <a:ext cx="20297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Cuxhaven, Deutschland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F86D3C8D-9854-9443-82C6-80EB245FB16E}"/>
              </a:ext>
            </a:extLst>
          </p:cNvPr>
          <p:cNvGrpSpPr/>
          <p:nvPr/>
        </p:nvGrpSpPr>
        <p:grpSpPr>
          <a:xfrm>
            <a:off x="5538930" y="239475"/>
            <a:ext cx="4964768" cy="3967076"/>
            <a:chOff x="5437593" y="228913"/>
            <a:chExt cx="5198066" cy="415349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750A235-77E8-5947-8748-A7CFFF5BC430}"/>
                </a:ext>
              </a:extLst>
            </p:cNvPr>
            <p:cNvGrpSpPr/>
            <p:nvPr/>
          </p:nvGrpSpPr>
          <p:grpSpPr>
            <a:xfrm flipV="1">
              <a:off x="5437593" y="228913"/>
              <a:ext cx="1949152" cy="3956283"/>
              <a:chOff x="5437593" y="228913"/>
              <a:chExt cx="1949152" cy="3956283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F85182E6-F7EC-B44B-970E-B3728DFF8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alphaModFix amt="8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37593" y="228913"/>
                <a:ext cx="1949152" cy="1949152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8D5747E7-7408-5D4D-9727-DF9691ED9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454554" y="2253005"/>
                <a:ext cx="1932191" cy="1932191"/>
              </a:xfrm>
              <a:prstGeom prst="rect">
                <a:avLst/>
              </a:prstGeom>
            </p:spPr>
          </p:pic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D1A9FCFE-65B7-8045-A2FD-44FE173A5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235"/>
            <a:stretch/>
          </p:blipFill>
          <p:spPr>
            <a:xfrm flipV="1">
              <a:off x="7497233" y="1142397"/>
              <a:ext cx="3138426" cy="3240008"/>
            </a:xfrm>
            <a:prstGeom prst="rect">
              <a:avLst/>
            </a:prstGeom>
          </p:spPr>
        </p:pic>
      </p:grpSp>
      <p:sp>
        <p:nvSpPr>
          <p:cNvPr id="55" name="copy">
            <a:extLst>
              <a:ext uri="{FF2B5EF4-FFF2-40B4-BE49-F238E27FC236}">
                <a16:creationId xmlns:a16="http://schemas.microsoft.com/office/drawing/2014/main" xmlns="" id="{1C00432D-BC38-8F4E-9FB7-5F9030680958}"/>
              </a:ext>
            </a:extLst>
          </p:cNvPr>
          <p:cNvSpPr txBox="1"/>
          <p:nvPr/>
        </p:nvSpPr>
        <p:spPr>
          <a:xfrm flipH="1">
            <a:off x="7694126" y="1785719"/>
            <a:ext cx="3138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de-DE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die Implementierung von</a:t>
            </a:r>
            <a:br>
              <a:rPr lang="de-DE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BLU-X aquatune konnte EWE </a:t>
            </a:r>
            <a:br>
              <a:rPr lang="de-DE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Energieverbrauch der Kläranlage Cuxhaven drastisch reduzieren und situationsbedingte Belüftungsspitzen vermeiden. </a:t>
            </a:r>
          </a:p>
        </p:txBody>
      </p:sp>
      <p:sp>
        <p:nvSpPr>
          <p:cNvPr id="75" name="Copy">
            <a:extLst>
              <a:ext uri="{FF2B5EF4-FFF2-40B4-BE49-F238E27FC236}">
                <a16:creationId xmlns:a16="http://schemas.microsoft.com/office/drawing/2014/main" xmlns="" id="{AB8626DA-0B39-5D4C-9003-C74CCF99C5C6}"/>
              </a:ext>
            </a:extLst>
          </p:cNvPr>
          <p:cNvSpPr/>
          <p:nvPr/>
        </p:nvSpPr>
        <p:spPr>
          <a:xfrm>
            <a:off x="5692193" y="1175558"/>
            <a:ext cx="15882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Reduktion der Belüftungsenergie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0BF80BE-30EB-1B43-A482-BD3525169DAF}"/>
              </a:ext>
            </a:extLst>
          </p:cNvPr>
          <p:cNvGrpSpPr/>
          <p:nvPr/>
        </p:nvGrpSpPr>
        <p:grpSpPr>
          <a:xfrm>
            <a:off x="5426262" y="514474"/>
            <a:ext cx="1937105" cy="892552"/>
            <a:chOff x="5426262" y="440578"/>
            <a:chExt cx="1937105" cy="892552"/>
          </a:xfrm>
        </p:grpSpPr>
        <p:sp>
          <p:nvSpPr>
            <p:cNvPr id="74" name="Number">
              <a:extLst>
                <a:ext uri="{FF2B5EF4-FFF2-40B4-BE49-F238E27FC236}">
                  <a16:creationId xmlns:a16="http://schemas.microsoft.com/office/drawing/2014/main" xmlns="" id="{07D9B032-6999-8443-91A0-F3411406B353}"/>
                </a:ext>
              </a:extLst>
            </p:cNvPr>
            <p:cNvSpPr/>
            <p:nvPr/>
          </p:nvSpPr>
          <p:spPr>
            <a:xfrm>
              <a:off x="5426262" y="440578"/>
              <a:ext cx="1937105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5000" b="1" spc="-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de-DE" sz="5000" spc="-150" baseline="30000" dirty="0">
                <a:solidFill>
                  <a:srgbClr val="00206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63A17A3-F04E-7149-B0E8-A1026BD6251C}"/>
                </a:ext>
              </a:extLst>
            </p:cNvPr>
            <p:cNvSpPr/>
            <p:nvPr/>
          </p:nvSpPr>
          <p:spPr>
            <a:xfrm>
              <a:off x="6634998" y="505947"/>
              <a:ext cx="4395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2400" b="1" spc="-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de-DE" sz="10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810467-F4BE-3A42-92CC-E8DC21963AD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0" y="5311699"/>
            <a:ext cx="10058400" cy="1485900"/>
          </a:xfrm>
          <a:prstGeom prst="rect">
            <a:avLst/>
          </a:prstGeom>
        </p:spPr>
      </p:pic>
      <p:sp>
        <p:nvSpPr>
          <p:cNvPr id="29" name="Copy">
            <a:extLst>
              <a:ext uri="{FF2B5EF4-FFF2-40B4-BE49-F238E27FC236}">
                <a16:creationId xmlns:a16="http://schemas.microsoft.com/office/drawing/2014/main" xmlns="" id="{556710D8-744D-8F4A-B778-250E344F25DC}"/>
              </a:ext>
            </a:extLst>
          </p:cNvPr>
          <p:cNvSpPr/>
          <p:nvPr/>
        </p:nvSpPr>
        <p:spPr>
          <a:xfrm>
            <a:off x="5686715" y="3291336"/>
            <a:ext cx="1599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kWh </a:t>
            </a:r>
            <a:b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jährliche Einsparung</a:t>
            </a:r>
            <a:endParaRPr lang="de-DE" sz="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Number">
            <a:extLst>
              <a:ext uri="{FF2B5EF4-FFF2-40B4-BE49-F238E27FC236}">
                <a16:creationId xmlns:a16="http://schemas.microsoft.com/office/drawing/2014/main" xmlns="" id="{B7A08876-5B23-3D4B-8F54-584720CA4540}"/>
              </a:ext>
            </a:extLst>
          </p:cNvPr>
          <p:cNvSpPr/>
          <p:nvPr/>
        </p:nvSpPr>
        <p:spPr>
          <a:xfrm>
            <a:off x="5519335" y="2253873"/>
            <a:ext cx="1933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spc="-2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de-DE" sz="5400" spc="-250" dirty="0">
              <a:solidFill>
                <a:srgbClr val="002060"/>
              </a:solidFill>
            </a:endParaRPr>
          </a:p>
        </p:txBody>
      </p:sp>
      <p:sp>
        <p:nvSpPr>
          <p:cNvPr id="31" name="Number">
            <a:extLst>
              <a:ext uri="{FF2B5EF4-FFF2-40B4-BE49-F238E27FC236}">
                <a16:creationId xmlns:a16="http://schemas.microsoft.com/office/drawing/2014/main" xmlns="" id="{53635F3D-E161-6D43-9E5D-CA4247F58435}"/>
              </a:ext>
            </a:extLst>
          </p:cNvPr>
          <p:cNvSpPr/>
          <p:nvPr/>
        </p:nvSpPr>
        <p:spPr>
          <a:xfrm>
            <a:off x="5517761" y="2926389"/>
            <a:ext cx="193710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500" b="1" spc="-8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500" spc="-8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D8ED50-72DF-7B4C-885C-E363FC0FC42E}"/>
              </a:ext>
            </a:extLst>
          </p:cNvPr>
          <p:cNvSpPr txBox="1"/>
          <p:nvPr/>
        </p:nvSpPr>
        <p:spPr>
          <a:xfrm>
            <a:off x="5661524" y="4541597"/>
            <a:ext cx="6140616" cy="818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50" b="1" i="0" u="none" strike="noStrike" kern="1200" cap="none" spc="50" normalizeH="0" baseline="0" noProof="0" dirty="0">
                <a:ln>
                  <a:noFill/>
                </a:ln>
                <a:solidFill>
                  <a:srgbClr val="18A2C2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Arial Black" panose="020B0604020202020204" pitchFamily="34" charset="0"/>
                <a:sym typeface="Helvetica Neue"/>
              </a:rPr>
              <a:t>Lösung</a:t>
            </a:r>
          </a:p>
          <a:p>
            <a:pPr lvl="0"/>
            <a:r>
              <a:rPr lang="de-DE" sz="1050" b="1" dirty="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BLU-X aquatune</a:t>
            </a:r>
            <a:r>
              <a:rPr lang="de-DE" sz="1050" dirty="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, Modellierung der biologischen Reinigungsstufe mithilfe künstlicher neuronaler Netze. Implementierung eines genetischen Optimierers zur Bestimmung der optimalen Betriebsparameter in Echtzeit.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DAE74E7-1D98-9B49-8BC4-5D7820A5E3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4932" y="190462"/>
            <a:ext cx="152116" cy="2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66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4" y="120785"/>
            <a:ext cx="11277489" cy="989013"/>
          </a:xfrm>
        </p:spPr>
        <p:txBody>
          <a:bodyPr>
            <a:normAutofit/>
          </a:bodyPr>
          <a:lstStyle/>
          <a:p>
            <a:r>
              <a:rPr lang="de-DE" sz="2800" dirty="0"/>
              <a:t>Optimierungskonzept für die ARA Pustertal Innichen-Sexten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xmlns="" id="{29D76234-ACCE-5D4E-8B85-69D71F9DF0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57319" y="6545234"/>
            <a:ext cx="952748" cy="3127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9BC33-2470-E74D-8B2C-3018BEDBEC8C}" type="slidenum">
              <a:rPr kumimoji="0" lang="de-DE" altLang="en-US" sz="900" b="0" i="0" u="none" strike="noStrike" kern="1200" cap="none" spc="0" normalizeH="0" baseline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ヒラギノ角ゴ Pro W3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altLang="en-US" sz="9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pic>
        <p:nvPicPr>
          <p:cNvPr id="33" name="Grafik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32" y="2544118"/>
            <a:ext cx="2136283" cy="1634819"/>
          </a:xfrm>
          <a:prstGeom prst="rect">
            <a:avLst/>
          </a:prstGeom>
        </p:spPr>
      </p:pic>
      <p:sp>
        <p:nvSpPr>
          <p:cNvPr id="34" name="Inhaltsplatzhalter 2"/>
          <p:cNvSpPr txBox="1">
            <a:spLocks/>
          </p:cNvSpPr>
          <p:nvPr/>
        </p:nvSpPr>
        <p:spPr>
          <a:xfrm>
            <a:off x="1220586" y="2394066"/>
            <a:ext cx="2362200" cy="211863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608195" rtl="0" eaLnBrk="0" fontAlgn="base" hangingPunct="0">
              <a:spcBef>
                <a:spcPct val="0"/>
              </a:spcBef>
              <a:spcAft>
                <a:spcPts val="800"/>
              </a:spcAft>
              <a:buClr>
                <a:schemeClr val="bg2"/>
              </a:buClr>
              <a:buFont typeface="Arial" charset="0"/>
              <a:defRPr sz="2201" kern="1200">
                <a:solidFill>
                  <a:schemeClr val="tx1"/>
                </a:solidFill>
                <a:latin typeface="Arial"/>
                <a:ea typeface="ヒラギノ角ゴ Pro W3" charset="0"/>
                <a:cs typeface="Arial"/>
              </a:defRPr>
            </a:lvl1pPr>
            <a:lvl2pPr marL="181029" indent="-181029" algn="l" defTabSz="608195" rtl="0" eaLnBrk="0" fontAlgn="base" hangingPunct="0">
              <a:spcBef>
                <a:spcPct val="0"/>
              </a:spcBef>
              <a:spcAft>
                <a:spcPts val="538"/>
              </a:spcAft>
              <a:buClrTx/>
              <a:buSzPct val="100000"/>
              <a:buFont typeface="Arial" charset="0"/>
              <a:buChar char="•"/>
              <a:defRPr sz="2001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363647" indent="-181029" algn="l" defTabSz="608195" rtl="0" eaLnBrk="0" fontAlgn="base" hangingPunct="0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547852" indent="-181029" algn="l" defTabSz="608195" rtl="0" eaLnBrk="0" fontAlgn="base" hangingPunct="0">
              <a:spcBef>
                <a:spcPct val="0"/>
              </a:spcBef>
              <a:spcAft>
                <a:spcPts val="538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728882" indent="-181029" algn="l" defTabSz="608195" rtl="0" eaLnBrk="0" fontAlgn="base" hangingPunct="0">
              <a:spcBef>
                <a:spcPct val="0"/>
              </a:spcBef>
              <a:spcAft>
                <a:spcPts val="538"/>
              </a:spcAft>
              <a:buFont typeface="Lucida Grande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3353024" indent="-304820" algn="l" defTabSz="609641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663" indent="-304820" algn="l" defTabSz="609641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304" indent="-304820" algn="l" defTabSz="609641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945" indent="-304820" algn="l" defTabSz="609641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WWTP_in_Q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WWTP_out_T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WWTP_out_c_NH4</a:t>
            </a:r>
          </a:p>
          <a:p>
            <a:r>
              <a:rPr lang="en-US" dirty="0">
                <a:solidFill>
                  <a:schemeClr val="bg1"/>
                </a:solidFill>
              </a:rPr>
              <a:t>WWTP_out_c_NO3</a:t>
            </a:r>
          </a:p>
          <a:p>
            <a:r>
              <a:rPr lang="en-US" dirty="0">
                <a:solidFill>
                  <a:schemeClr val="bg1"/>
                </a:solidFill>
              </a:rPr>
              <a:t>BN1_c_O2</a:t>
            </a:r>
          </a:p>
          <a:p>
            <a:r>
              <a:rPr lang="en-US" dirty="0">
                <a:solidFill>
                  <a:schemeClr val="bg1"/>
                </a:solidFill>
              </a:rPr>
              <a:t>BN2_c_O2</a:t>
            </a:r>
          </a:p>
          <a:p>
            <a:r>
              <a:rPr lang="en-US" dirty="0">
                <a:solidFill>
                  <a:schemeClr val="bg1"/>
                </a:solidFill>
              </a:rPr>
              <a:t>BT_P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5" name="Inhaltsplatzhalter 2"/>
          <p:cNvSpPr txBox="1">
            <a:spLocks/>
          </p:cNvSpPr>
          <p:nvPr/>
        </p:nvSpPr>
        <p:spPr>
          <a:xfrm>
            <a:off x="6703161" y="3091781"/>
            <a:ext cx="2640676" cy="72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bg1"/>
                </a:solidFill>
                <a:latin typeface="+mn-lt"/>
              </a:rPr>
              <a:t>WWTP_out_c_NH4</a:t>
            </a:r>
          </a:p>
          <a:p>
            <a:r>
              <a:rPr lang="en-US" sz="1500" dirty="0">
                <a:solidFill>
                  <a:schemeClr val="bg1"/>
                </a:solidFill>
                <a:latin typeface="+mn-lt"/>
              </a:rPr>
              <a:t>WWTP_out_c_NO3</a:t>
            </a:r>
            <a:endParaRPr lang="de-DE" sz="1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220587" y="1532975"/>
            <a:ext cx="71981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800" dirty="0">
                <a:solidFill>
                  <a:srgbClr val="0085AD"/>
                </a:solidFill>
                <a:latin typeface="Arial" charset="0"/>
              </a:rPr>
              <a:t>Eingangsvariablen                     Modell                              Ausgänge</a:t>
            </a: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1220586" y="4820748"/>
            <a:ext cx="105142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1800" dirty="0">
                <a:solidFill>
                  <a:schemeClr val="bg1"/>
                </a:solidFill>
                <a:latin typeface="Arial" charset="0"/>
              </a:rPr>
              <a:t>Eingang: letzten </a:t>
            </a:r>
            <a:r>
              <a:rPr lang="de-DE" altLang="de-DE" sz="1800" dirty="0">
                <a:solidFill>
                  <a:srgbClr val="0085AD"/>
                </a:solidFill>
                <a:latin typeface="Arial" charset="0"/>
              </a:rPr>
              <a:t>48 Stunden</a:t>
            </a:r>
            <a:r>
              <a:rPr lang="de-DE" altLang="de-DE" sz="1800" dirty="0">
                <a:solidFill>
                  <a:schemeClr val="bg1"/>
                </a:solidFill>
                <a:latin typeface="Arial" charset="0"/>
              </a:rPr>
              <a:t>			 Prognose: </a:t>
            </a:r>
            <a:r>
              <a:rPr lang="de-DE" altLang="de-DE" sz="1800" dirty="0">
                <a:solidFill>
                  <a:srgbClr val="0085AD"/>
                </a:solidFill>
                <a:latin typeface="Arial" charset="0"/>
              </a:rPr>
              <a:t>2h, 4h, … , bis 24 Stunden</a:t>
            </a:r>
          </a:p>
        </p:txBody>
      </p:sp>
    </p:spTree>
    <p:extLst>
      <p:ext uri="{BB962C8B-B14F-4D97-AF65-F5344CB8AC3E}">
        <p14:creationId xmlns:p14="http://schemas.microsoft.com/office/powerpoint/2010/main" val="1100513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Xylem Template">
  <a:themeElements>
    <a:clrScheme name="Xylem Vue">
      <a:dk1>
        <a:srgbClr val="000000"/>
      </a:dk1>
      <a:lt1>
        <a:srgbClr val="FFFFFF"/>
      </a:lt1>
      <a:dk2>
        <a:srgbClr val="0085AD"/>
      </a:dk2>
      <a:lt2>
        <a:srgbClr val="18A2C2"/>
      </a:lt2>
      <a:accent1>
        <a:srgbClr val="002060"/>
      </a:accent1>
      <a:accent2>
        <a:srgbClr val="198FE8"/>
      </a:accent2>
      <a:accent3>
        <a:srgbClr val="2AA39B"/>
      </a:accent3>
      <a:accent4>
        <a:srgbClr val="86AFB2"/>
      </a:accent4>
      <a:accent5>
        <a:srgbClr val="385169"/>
      </a:accent5>
      <a:accent6>
        <a:srgbClr val="4FB77D"/>
      </a:accent6>
      <a:hlink>
        <a:srgbClr val="0085AD"/>
      </a:hlink>
      <a:folHlink>
        <a:srgbClr val="00206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1190</Words>
  <Application>Microsoft Office PowerPoint</Application>
  <PresentationFormat>Breitbild</PresentationFormat>
  <Paragraphs>304</Paragraphs>
  <Slides>33</Slides>
  <Notes>30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Helvetica Neue</vt:lpstr>
      <vt:lpstr>HelveticaNeueLT Pro 55 Roman</vt:lpstr>
      <vt:lpstr>Lucida Grande</vt:lpstr>
      <vt:lpstr>Museo Sans 700</vt:lpstr>
      <vt:lpstr>System Font Regular</vt:lpstr>
      <vt:lpstr>Wingdings</vt:lpstr>
      <vt:lpstr>ヒラギノ角ゴ Pro W3</vt:lpstr>
      <vt:lpstr>Office Theme</vt:lpstr>
      <vt:lpstr>3_Xylem Template</vt:lpstr>
      <vt:lpstr>VISIO</vt:lpstr>
      <vt:lpstr>ARA Pustertal Innichen-Sexten  Projektabschluss 15.10.2021   Dr. Andreas Nink, Xylem Inc.</vt:lpstr>
      <vt:lpstr>Agenda</vt:lpstr>
      <vt:lpstr>PowerPoint-Präsentation</vt:lpstr>
      <vt:lpstr>Xylem TSO (aquatune)</vt:lpstr>
      <vt:lpstr>PowerPoint-Präsentation</vt:lpstr>
      <vt:lpstr>KI-basierter “Digitaler Zwilling”</vt:lpstr>
      <vt:lpstr>Strategie: Frachtspezifische Belüftungsenergie</vt:lpstr>
      <vt:lpstr>PowerPoint-Präsentation</vt:lpstr>
      <vt:lpstr>Optimierungskonzept für die ARA Pustertal Innichen-Sexten</vt:lpstr>
      <vt:lpstr>Optimierungskonzept für die ARA Pustertal Innichen-Sexten</vt:lpstr>
      <vt:lpstr>Auswertung der Optimierungsergebnisse </vt:lpstr>
      <vt:lpstr>Ablauf Nges (Laborwerte)</vt:lpstr>
      <vt:lpstr>Ablauf NO3</vt:lpstr>
      <vt:lpstr>Ablauf NH4</vt:lpstr>
      <vt:lpstr>Ablauf NH4</vt:lpstr>
      <vt:lpstr>Ablauf Pges</vt:lpstr>
      <vt:lpstr>Zulaufbelastung und elektrische Leistung in der Biologie</vt:lpstr>
      <vt:lpstr>Spezifische Energie</vt:lpstr>
      <vt:lpstr>Überblick Optimierungsergebnisse</vt:lpstr>
      <vt:lpstr>Schulung des Betriebspersonals</vt:lpstr>
      <vt:lpstr>Starten des Optimierungssystems</vt:lpstr>
      <vt:lpstr>Stoppen des Optimierungssystems</vt:lpstr>
      <vt:lpstr>Signale des Optimierungssystems – Visualisierung</vt:lpstr>
      <vt:lpstr>Signale des Optimierungssystems</vt:lpstr>
      <vt:lpstr>Signale des Optimierungssystems</vt:lpstr>
      <vt:lpstr>Signale des Optimierungssystems</vt:lpstr>
      <vt:lpstr>Signale des Optimierungssystems</vt:lpstr>
      <vt:lpstr>Signale des Optimierungssystems</vt:lpstr>
      <vt:lpstr>Signale des Optimierungssystems</vt:lpstr>
      <vt:lpstr>Signale des Optimierungssystems</vt:lpstr>
      <vt:lpstr>Einzelfehlermeldungen</vt:lpstr>
      <vt:lpstr>PowerPoint-Präsentation</vt:lpstr>
      <vt:lpstr>PowerPoint-Präsentation</vt:lpstr>
    </vt:vector>
  </TitlesOfParts>
  <Company>Xylem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 overview</dc:title>
  <dc:creator>Werlinsky, Seth - Xylem</dc:creator>
  <cp:lastModifiedBy>Emanuel Kirchler</cp:lastModifiedBy>
  <cp:revision>335</cp:revision>
  <dcterms:created xsi:type="dcterms:W3CDTF">2021-03-25T22:36:44Z</dcterms:created>
  <dcterms:modified xsi:type="dcterms:W3CDTF">2022-02-15T10:54:54Z</dcterms:modified>
</cp:coreProperties>
</file>